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81" r:id="rId3"/>
    <p:sldId id="360" r:id="rId4"/>
    <p:sldId id="364" r:id="rId5"/>
    <p:sldId id="410" r:id="rId6"/>
    <p:sldId id="433" r:id="rId7"/>
    <p:sldId id="399" r:id="rId8"/>
    <p:sldId id="434" r:id="rId9"/>
    <p:sldId id="440" r:id="rId10"/>
    <p:sldId id="403" r:id="rId11"/>
    <p:sldId id="443" r:id="rId12"/>
    <p:sldId id="441" r:id="rId13"/>
    <p:sldId id="442" r:id="rId14"/>
    <p:sldId id="416" r:id="rId15"/>
    <p:sldId id="432" r:id="rId16"/>
    <p:sldId id="435" r:id="rId17"/>
    <p:sldId id="436" r:id="rId18"/>
    <p:sldId id="437" r:id="rId19"/>
    <p:sldId id="438" r:id="rId20"/>
    <p:sldId id="439" r:id="rId21"/>
    <p:sldId id="412" r:id="rId22"/>
    <p:sldId id="413"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erone" initials="CC" lastIdx="2" clrIdx="0">
    <p:extLst>
      <p:ext uri="{19B8F6BF-5375-455C-9EA6-DF929625EA0E}">
        <p15:presenceInfo xmlns:p15="http://schemas.microsoft.com/office/powerpoint/2012/main" userId="S-1-5-21-3044842029-3799534362-1688422393-11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45" autoAdjust="0"/>
    <p:restoredTop sz="96041" autoAdjust="0"/>
  </p:normalViewPr>
  <p:slideViewPr>
    <p:cSldViewPr>
      <p:cViewPr varScale="1">
        <p:scale>
          <a:sx n="97" d="100"/>
          <a:sy n="97" d="100"/>
        </p:scale>
        <p:origin x="1326" y="72"/>
      </p:cViewPr>
      <p:guideLst>
        <p:guide orient="horz" pos="2160"/>
        <p:guide pos="2880"/>
      </p:guideLst>
    </p:cSldViewPr>
  </p:slideViewPr>
  <p:outlineViewPr>
    <p:cViewPr>
      <p:scale>
        <a:sx n="33" d="100"/>
        <a:sy n="33" d="100"/>
      </p:scale>
      <p:origin x="0" y="11244"/>
    </p:cViewPr>
  </p:outlineViewPr>
  <p:notesTextViewPr>
    <p:cViewPr>
      <p:scale>
        <a:sx n="100" d="100"/>
        <a:sy n="100" d="100"/>
      </p:scale>
      <p:origin x="0" y="0"/>
    </p:cViewPr>
  </p:notesTextViewPr>
  <p:sorterViewPr>
    <p:cViewPr>
      <p:scale>
        <a:sx n="66" d="100"/>
        <a:sy n="66" d="100"/>
      </p:scale>
      <p:origin x="0" y="1482"/>
    </p:cViewPr>
  </p:sorterViewPr>
  <p:notesViewPr>
    <p:cSldViewPr>
      <p:cViewPr varScale="1">
        <p:scale>
          <a:sx n="117" d="100"/>
          <a:sy n="117" d="100"/>
        </p:scale>
        <p:origin x="-240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75ADA78-BF56-4CE8-A820-2C21A6BC1C75}" type="datetimeFigureOut">
              <a:rPr lang="en-US" smtClean="0"/>
              <a:pPr/>
              <a:t>2/14/2025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C711971-C17D-48E4-8DF6-B080CD34576E}"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809FB2E-60D8-4AC2-B15C-16BD486DF9D3}" type="datetimeFigureOut">
              <a:rPr lang="en-US" smtClean="0"/>
              <a:pPr/>
              <a:t>2/14/2025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20340EC-68B8-4FD8-94B2-E642562E51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88821A5-F340-4937-9B44-AF264474FF4C}"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8821A5-F340-4937-9B44-AF264474FF4C}"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3" y="366721"/>
            <a:ext cx="1543051" cy="7800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10" y="366721"/>
            <a:ext cx="4476751" cy="7800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8821A5-F340-4937-9B44-AF264474FF4C}"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8821A5-F340-4937-9B44-AF264474FF4C}"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22"/>
            <a:ext cx="7772400" cy="1500187"/>
          </a:xfrm>
        </p:spPr>
        <p:txBody>
          <a:bodyPr anchor="b"/>
          <a:lstStyle>
            <a:lvl1pPr marL="0" indent="0">
              <a:buNone/>
              <a:defRPr sz="2000">
                <a:solidFill>
                  <a:schemeClr val="tx1">
                    <a:tint val="75000"/>
                  </a:schemeClr>
                </a:solidFill>
              </a:defRPr>
            </a:lvl1pPr>
            <a:lvl2pPr marL="457178" indent="0">
              <a:buNone/>
              <a:defRPr sz="1800">
                <a:solidFill>
                  <a:schemeClr val="tx1">
                    <a:tint val="75000"/>
                  </a:schemeClr>
                </a:solidFill>
              </a:defRPr>
            </a:lvl2pPr>
            <a:lvl3pPr marL="914356"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3"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8821A5-F340-4937-9B44-AF264474FF4C}" type="datetimeFigureOut">
              <a:rPr lang="en-US" smtClean="0"/>
              <a:pPr/>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3"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05203"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8821A5-F340-4937-9B44-AF264474FF4C}" type="datetimeFigureOut">
              <a:rPr lang="en-US" smtClean="0"/>
              <a:pPr/>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178" indent="0">
              <a:buNone/>
              <a:defRPr sz="2000" b="1"/>
            </a:lvl2pPr>
            <a:lvl3pPr marL="914356" indent="0">
              <a:buNone/>
              <a:defRPr sz="1800" b="1"/>
            </a:lvl3pPr>
            <a:lvl4pPr marL="1371532"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5" y="1535113"/>
            <a:ext cx="4041775" cy="639762"/>
          </a:xfrm>
        </p:spPr>
        <p:txBody>
          <a:bodyPr anchor="b"/>
          <a:lstStyle>
            <a:lvl1pPr marL="0" indent="0">
              <a:buNone/>
              <a:defRPr sz="2400" b="1"/>
            </a:lvl1pPr>
            <a:lvl2pPr marL="457178" indent="0">
              <a:buNone/>
              <a:defRPr sz="2000" b="1"/>
            </a:lvl2pPr>
            <a:lvl3pPr marL="914356" indent="0">
              <a:buNone/>
              <a:defRPr sz="1800" b="1"/>
            </a:lvl3pPr>
            <a:lvl4pPr marL="1371532"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8821A5-F340-4937-9B44-AF264474FF4C}" type="datetimeFigureOut">
              <a:rPr lang="en-US" smtClean="0"/>
              <a:pPr/>
              <a:t>2/14/2025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8821A5-F340-4937-9B44-AF264474FF4C}" type="datetimeFigureOut">
              <a:rPr lang="en-US" smtClean="0"/>
              <a:pPr/>
              <a:t>2/14/2025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821A5-F340-4937-9B44-AF264474FF4C}" type="datetimeFigureOut">
              <a:rPr lang="en-US" smtClean="0"/>
              <a:pPr/>
              <a:t>2/14/2025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8"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7" y="27306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8" y="1435113"/>
            <a:ext cx="3008313" cy="4691063"/>
          </a:xfrm>
        </p:spPr>
        <p:txBody>
          <a:bodyPr/>
          <a:lstStyle>
            <a:lvl1pPr marL="0" indent="0">
              <a:buNone/>
              <a:defRPr sz="1400"/>
            </a:lvl1pPr>
            <a:lvl2pPr marL="457178" indent="0">
              <a:buNone/>
              <a:defRPr sz="1200"/>
            </a:lvl2pPr>
            <a:lvl3pPr marL="914356" indent="0">
              <a:buNone/>
              <a:defRPr sz="1000"/>
            </a:lvl3pPr>
            <a:lvl4pPr marL="1371532"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8821A5-F340-4937-9B44-AF264474FF4C}" type="datetimeFigureOut">
              <a:rPr lang="en-US" smtClean="0"/>
              <a:pPr/>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78" indent="0">
              <a:buNone/>
              <a:defRPr sz="2800"/>
            </a:lvl2pPr>
            <a:lvl3pPr marL="914356" indent="0">
              <a:buNone/>
              <a:defRPr sz="2400"/>
            </a:lvl3pPr>
            <a:lvl4pPr marL="1371532"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8"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78" indent="0">
              <a:buNone/>
              <a:defRPr sz="1200"/>
            </a:lvl2pPr>
            <a:lvl3pPr marL="914356" indent="0">
              <a:buNone/>
              <a:defRPr sz="1000"/>
            </a:lvl3pPr>
            <a:lvl4pPr marL="1371532"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8821A5-F340-4937-9B44-AF264474FF4C}" type="datetimeFigureOut">
              <a:rPr lang="en-US" smtClean="0"/>
              <a:pPr/>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14B39-0021-440E-887C-316138DA289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821A5-F340-4937-9B44-AF264474FF4C}" type="datetimeFigureOut">
              <a:rPr lang="en-US" smtClean="0"/>
              <a:pPr/>
              <a:t>2/14/2025</a:t>
            </a:fld>
            <a:endParaRPr lang="en-US"/>
          </a:p>
        </p:txBody>
      </p:sp>
      <p:sp>
        <p:nvSpPr>
          <p:cNvPr id="5" name="Footer Placeholder 4"/>
          <p:cNvSpPr>
            <a:spLocks noGrp="1"/>
          </p:cNvSpPr>
          <p:nvPr>
            <p:ph type="ftr" sz="quarter" idx="3"/>
          </p:nvPr>
        </p:nvSpPr>
        <p:spPr>
          <a:xfrm>
            <a:off x="3124200" y="635636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6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514B39-0021-440E-887C-316138DA289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356" rtl="0" eaLnBrk="1" latinLnBrk="0" hangingPunct="1">
        <a:spcBef>
          <a:spcPct val="0"/>
        </a:spcBef>
        <a:buNone/>
        <a:defRPr sz="4400" kern="1200">
          <a:solidFill>
            <a:schemeClr val="tx1"/>
          </a:solidFill>
          <a:latin typeface="+mj-lt"/>
          <a:ea typeface="+mj-ea"/>
          <a:cs typeface="+mj-cs"/>
        </a:defRPr>
      </a:lvl1pPr>
    </p:titleStyle>
    <p:bodyStyle>
      <a:lvl1pPr marL="342883" indent="-342883" algn="l" defTabSz="914356"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12" indent="-285736" algn="l" defTabSz="914356"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43" indent="-228589" algn="l" defTabSz="914356"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20" indent="-228589" algn="l" defTabSz="914356"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97" indent="-228589" algn="l" defTabSz="914356"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74" indent="-228589" algn="l" defTabSz="91435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52" indent="-228589" algn="l" defTabSz="91435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9" indent="-228589" algn="l" defTabSz="91435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6" indent="-228589" algn="l" defTabSz="91435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56" rtl="0" eaLnBrk="1" latinLnBrk="0" hangingPunct="1">
        <a:defRPr sz="1800" kern="1200">
          <a:solidFill>
            <a:schemeClr val="tx1"/>
          </a:solidFill>
          <a:latin typeface="+mn-lt"/>
          <a:ea typeface="+mn-ea"/>
          <a:cs typeface="+mn-cs"/>
        </a:defRPr>
      </a:lvl1pPr>
      <a:lvl2pPr marL="457178" algn="l" defTabSz="914356" rtl="0" eaLnBrk="1" latinLnBrk="0" hangingPunct="1">
        <a:defRPr sz="1800" kern="1200">
          <a:solidFill>
            <a:schemeClr val="tx1"/>
          </a:solidFill>
          <a:latin typeface="+mn-lt"/>
          <a:ea typeface="+mn-ea"/>
          <a:cs typeface="+mn-cs"/>
        </a:defRPr>
      </a:lvl2pPr>
      <a:lvl3pPr marL="914356" algn="l" defTabSz="914356" rtl="0" eaLnBrk="1" latinLnBrk="0" hangingPunct="1">
        <a:defRPr sz="1800" kern="1200">
          <a:solidFill>
            <a:schemeClr val="tx1"/>
          </a:solidFill>
          <a:latin typeface="+mn-lt"/>
          <a:ea typeface="+mn-ea"/>
          <a:cs typeface="+mn-cs"/>
        </a:defRPr>
      </a:lvl3pPr>
      <a:lvl4pPr marL="1371532" algn="l" defTabSz="914356" rtl="0" eaLnBrk="1" latinLnBrk="0" hangingPunct="1">
        <a:defRPr sz="1800" kern="1200">
          <a:solidFill>
            <a:schemeClr val="tx1"/>
          </a:solidFill>
          <a:latin typeface="+mn-lt"/>
          <a:ea typeface="+mn-ea"/>
          <a:cs typeface="+mn-cs"/>
        </a:defRPr>
      </a:lvl4pPr>
      <a:lvl5pPr marL="1828709" algn="l" defTabSz="914356" rtl="0" eaLnBrk="1" latinLnBrk="0" hangingPunct="1">
        <a:defRPr sz="1800" kern="1200">
          <a:solidFill>
            <a:schemeClr val="tx1"/>
          </a:solidFill>
          <a:latin typeface="+mn-lt"/>
          <a:ea typeface="+mn-ea"/>
          <a:cs typeface="+mn-cs"/>
        </a:defRPr>
      </a:lvl5pPr>
      <a:lvl6pPr marL="2285886" algn="l" defTabSz="914356" rtl="0" eaLnBrk="1" latinLnBrk="0" hangingPunct="1">
        <a:defRPr sz="1800" kern="1200">
          <a:solidFill>
            <a:schemeClr val="tx1"/>
          </a:solidFill>
          <a:latin typeface="+mn-lt"/>
          <a:ea typeface="+mn-ea"/>
          <a:cs typeface="+mn-cs"/>
        </a:defRPr>
      </a:lvl6pPr>
      <a:lvl7pPr marL="2743063" algn="l" defTabSz="914356" rtl="0" eaLnBrk="1" latinLnBrk="0" hangingPunct="1">
        <a:defRPr sz="1800" kern="1200">
          <a:solidFill>
            <a:schemeClr val="tx1"/>
          </a:solidFill>
          <a:latin typeface="+mn-lt"/>
          <a:ea typeface="+mn-ea"/>
          <a:cs typeface="+mn-cs"/>
        </a:defRPr>
      </a:lvl7pPr>
      <a:lvl8pPr marL="3200240" algn="l" defTabSz="914356" rtl="0" eaLnBrk="1" latinLnBrk="0" hangingPunct="1">
        <a:defRPr sz="1800" kern="1200">
          <a:solidFill>
            <a:schemeClr val="tx1"/>
          </a:solidFill>
          <a:latin typeface="+mn-lt"/>
          <a:ea typeface="+mn-ea"/>
          <a:cs typeface="+mn-cs"/>
        </a:defRPr>
      </a:lvl8pPr>
      <a:lvl9pPr marL="3657418" algn="l" defTabSz="91435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cid:image002.jpg@01D70148.228E8E8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latin typeface="Arial" pitchFamily="34" charset="0"/>
                <a:cs typeface="Arial" pitchFamily="34" charset="0"/>
              </a:rPr>
              <a:t>Hudson Valley Building &amp; Construction Trades Council</a:t>
            </a:r>
          </a:p>
        </p:txBody>
      </p:sp>
      <p:sp>
        <p:nvSpPr>
          <p:cNvPr id="3" name="Subtitle 2"/>
          <p:cNvSpPr>
            <a:spLocks noGrp="1"/>
          </p:cNvSpPr>
          <p:nvPr>
            <p:ph type="subTitle" idx="1"/>
          </p:nvPr>
        </p:nvSpPr>
        <p:spPr/>
        <p:txBody>
          <a:bodyPr>
            <a:normAutofit fontScale="92500" lnSpcReduction="20000"/>
          </a:bodyPr>
          <a:lstStyle/>
          <a:p>
            <a:endParaRPr lang="en-US" sz="2000" b="1" dirty="0">
              <a:latin typeface="Arial" pitchFamily="34" charset="0"/>
              <a:cs typeface="Arial" pitchFamily="34" charset="0"/>
            </a:endParaRPr>
          </a:p>
          <a:p>
            <a:endParaRPr lang="en-US" sz="2000" b="1" dirty="0">
              <a:latin typeface="Arial" pitchFamily="34" charset="0"/>
              <a:cs typeface="Arial" pitchFamily="34" charset="0"/>
            </a:endParaRPr>
          </a:p>
          <a:p>
            <a:endParaRPr lang="en-US" sz="2000" b="1" dirty="0">
              <a:latin typeface="Arial" pitchFamily="34" charset="0"/>
              <a:cs typeface="Arial" pitchFamily="34" charset="0"/>
            </a:endParaRPr>
          </a:p>
          <a:p>
            <a:endParaRPr lang="en-US" sz="2000" b="1" dirty="0">
              <a:latin typeface="Arial" pitchFamily="34" charset="0"/>
              <a:cs typeface="Arial" pitchFamily="34" charset="0"/>
            </a:endParaRPr>
          </a:p>
          <a:p>
            <a:r>
              <a:rPr lang="en-US" sz="2000" b="1" dirty="0">
                <a:latin typeface="Arial" pitchFamily="34" charset="0"/>
                <a:cs typeface="Arial" pitchFamily="34" charset="0"/>
              </a:rPr>
              <a:t>Prepared for the 2025 Hudson Valley Construction Industry Partnership Mid-Winter Conference</a:t>
            </a:r>
          </a:p>
          <a:p>
            <a:endParaRPr lang="en-US" sz="2000" b="1" dirty="0">
              <a:latin typeface="Arial" pitchFamily="34" charset="0"/>
              <a:cs typeface="Arial" pitchFamily="34" charset="0"/>
            </a:endParaRPr>
          </a:p>
          <a:p>
            <a:endParaRPr lang="en-US" sz="2000" b="1" dirty="0">
              <a:latin typeface="Arial" pitchFamily="34" charset="0"/>
              <a:cs typeface="Arial" pitchFamily="34" charset="0"/>
            </a:endParaRPr>
          </a:p>
          <a:p>
            <a:endParaRPr lang="en-US" sz="2000" dirty="0">
              <a:solidFill>
                <a:srgbClr val="FF0000"/>
              </a:solidFill>
              <a:latin typeface="Arial" pitchFamily="34" charset="0"/>
              <a:cs typeface="Arial" pitchFamily="34" charset="0"/>
            </a:endParaRPr>
          </a:p>
        </p:txBody>
      </p:sp>
      <p:pic>
        <p:nvPicPr>
          <p:cNvPr id="8" name="Picture 7">
            <a:extLst>
              <a:ext uri="{FF2B5EF4-FFF2-40B4-BE49-F238E27FC236}">
                <a16:creationId xmlns:a16="http://schemas.microsoft.com/office/drawing/2014/main" id="{1E0CB3A8-AF9A-4001-9172-95B2DB0F292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600" y="210213"/>
            <a:ext cx="3080606" cy="19202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3ADE4-19A7-49EC-9155-89E16DF28464}"/>
              </a:ext>
            </a:extLst>
          </p:cNvPr>
          <p:cNvSpPr>
            <a:spLocks noGrp="1"/>
          </p:cNvSpPr>
          <p:nvPr>
            <p:ph type="title"/>
          </p:nvPr>
        </p:nvSpPr>
        <p:spPr>
          <a:xfrm>
            <a:off x="228600" y="3345723"/>
            <a:ext cx="8686800" cy="1580182"/>
          </a:xfrm>
        </p:spPr>
        <p:txBody>
          <a:bodyPr>
            <a:normAutofit/>
          </a:bodyPr>
          <a:lstStyle/>
          <a:p>
            <a:pPr algn="l"/>
            <a:r>
              <a:rPr lang="en-US" sz="2000" dirty="0">
                <a:latin typeface="Arial" panose="020B0604020202020204" pitchFamily="34" charset="0"/>
                <a:cs typeface="Arial" panose="020B0604020202020204" pitchFamily="34" charset="0"/>
              </a:rPr>
              <a:t>	Jen Metzger	      	Ulster County Exec.</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Steve Neuhaus		Orange County Exec.</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Sue Serino		Dutchess County Exec. – 1</a:t>
            </a:r>
            <a:r>
              <a:rPr lang="en-US" sz="2000" baseline="30000" dirty="0">
                <a:latin typeface="Arial" panose="020B0604020202020204" pitchFamily="34" charset="0"/>
                <a:cs typeface="Arial" panose="020B0604020202020204" pitchFamily="34" charset="0"/>
              </a:rPr>
              <a:t>st</a:t>
            </a:r>
            <a:r>
              <a:rPr lang="en-US" sz="2000" dirty="0">
                <a:latin typeface="Arial" panose="020B0604020202020204" pitchFamily="34" charset="0"/>
                <a:cs typeface="Arial" panose="020B0604020202020204" pitchFamily="34" charset="0"/>
              </a:rPr>
              <a:t> Term</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Josh Potosek	   	Sullivan County Manager </a:t>
            </a:r>
            <a:endParaRPr lang="en-US" sz="2000" dirty="0"/>
          </a:p>
        </p:txBody>
      </p:sp>
      <p:pic>
        <p:nvPicPr>
          <p:cNvPr id="1026" name="Picture 2">
            <a:extLst>
              <a:ext uri="{FF2B5EF4-FFF2-40B4-BE49-F238E27FC236}">
                <a16:creationId xmlns:a16="http://schemas.microsoft.com/office/drawing/2014/main" id="{48D9F4EF-8586-4168-9AD5-BC99786DF1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4421" y="361088"/>
            <a:ext cx="2111673" cy="28042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8">
            <a:extLst>
              <a:ext uri="{FF2B5EF4-FFF2-40B4-BE49-F238E27FC236}">
                <a16:creationId xmlns:a16="http://schemas.microsoft.com/office/drawing/2014/main" id="{1FDC3F24-1C08-4613-97DD-8813D347BD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2">
            <a:extLst>
              <a:ext uri="{FF2B5EF4-FFF2-40B4-BE49-F238E27FC236}">
                <a16:creationId xmlns:a16="http://schemas.microsoft.com/office/drawing/2014/main" id="{51C6F0E8-2F50-47BC-BDF2-884AFE134112}"/>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6562635" y="317634"/>
            <a:ext cx="2076450" cy="280252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36344A-952E-9865-8618-0DD35B0DB9C2}"/>
              </a:ext>
            </a:extLst>
          </p:cNvPr>
          <p:cNvSpPr txBox="1"/>
          <p:nvPr/>
        </p:nvSpPr>
        <p:spPr>
          <a:xfrm>
            <a:off x="4105003" y="-42122"/>
            <a:ext cx="8193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2025</a:t>
            </a:r>
          </a:p>
        </p:txBody>
      </p:sp>
      <p:pic>
        <p:nvPicPr>
          <p:cNvPr id="10" name="Picture 2" descr="Jen Metzger - Ballotpedia">
            <a:extLst>
              <a:ext uri="{FF2B5EF4-FFF2-40B4-BE49-F238E27FC236}">
                <a16:creationId xmlns:a16="http://schemas.microsoft.com/office/drawing/2014/main" id="{E2248844-6939-7538-315B-666CFEAF1326}"/>
              </a:ext>
            </a:extLst>
          </p:cNvPr>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459895" y="307878"/>
            <a:ext cx="19050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usan J. Serino - Ballotpedia">
            <a:extLst>
              <a:ext uri="{FF2B5EF4-FFF2-40B4-BE49-F238E27FC236}">
                <a16:creationId xmlns:a16="http://schemas.microsoft.com/office/drawing/2014/main" id="{D88C4381-11AF-6417-8536-C08D5473204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09906" y="307878"/>
            <a:ext cx="2052729"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880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7C7B6-B628-027E-D9FA-0EC483C29199}"/>
              </a:ext>
            </a:extLst>
          </p:cNvPr>
          <p:cNvSpPr>
            <a:spLocks noGrp="1"/>
          </p:cNvSpPr>
          <p:nvPr>
            <p:ph type="title"/>
          </p:nvPr>
        </p:nvSpPr>
        <p:spPr>
          <a:xfrm>
            <a:off x="228600" y="274638"/>
            <a:ext cx="8458200" cy="411162"/>
          </a:xfrm>
        </p:spPr>
        <p:txBody>
          <a:bodyPr>
            <a:normAutofit/>
          </a:bodyPr>
          <a:lstStyle/>
          <a:p>
            <a:pPr algn="l"/>
            <a:r>
              <a:rPr lang="en-US" sz="2000" b="1" dirty="0">
                <a:latin typeface="Arial" panose="020B0604020202020204" pitchFamily="34" charset="0"/>
                <a:cs typeface="Arial" panose="020B0604020202020204" pitchFamily="34" charset="0"/>
              </a:rPr>
              <a:t>POLICY ACHIEVEMNETS</a:t>
            </a:r>
          </a:p>
        </p:txBody>
      </p:sp>
      <p:sp>
        <p:nvSpPr>
          <p:cNvPr id="5" name="TextBox 4">
            <a:extLst>
              <a:ext uri="{FF2B5EF4-FFF2-40B4-BE49-F238E27FC236}">
                <a16:creationId xmlns:a16="http://schemas.microsoft.com/office/drawing/2014/main" id="{C12CCD32-3C9D-C1DC-8693-C707E1524367}"/>
              </a:ext>
            </a:extLst>
          </p:cNvPr>
          <p:cNvSpPr txBox="1"/>
          <p:nvPr/>
        </p:nvSpPr>
        <p:spPr>
          <a:xfrm>
            <a:off x="228600" y="685800"/>
            <a:ext cx="8763000" cy="1200329"/>
          </a:xfrm>
          <a:prstGeom prst="rect">
            <a:avLst/>
          </a:prstGeom>
          <a:noFill/>
        </p:spPr>
        <p:txBody>
          <a:bodyPr wrap="square">
            <a:spAutoFit/>
          </a:bodyPr>
          <a:lstStyle/>
          <a:p>
            <a:r>
              <a:rPr lang="en-US" b="1" dirty="0">
                <a:solidFill>
                  <a:schemeClr val="accent6"/>
                </a:solidFill>
                <a:latin typeface="Arial" panose="020B0604020202020204" pitchFamily="34" charset="0"/>
                <a:cs typeface="Arial" panose="020B0604020202020204" pitchFamily="34" charset="0"/>
              </a:rPr>
              <a:t>2024 LEGISLATIVE WINS</a:t>
            </a:r>
          </a:p>
          <a:p>
            <a:endParaRPr lang="en-US" b="1" dirty="0">
              <a:solidFill>
                <a:schemeClr val="accent6"/>
              </a:solidFill>
              <a:latin typeface="Arial" panose="020B0604020202020204" pitchFamily="34" charset="0"/>
              <a:cs typeface="Arial" panose="020B0604020202020204" pitchFamily="34" charset="0"/>
            </a:endParaRPr>
          </a:p>
          <a:p>
            <a:r>
              <a:rPr lang="en-US" i="1" dirty="0">
                <a:latin typeface="Arial" panose="020B0604020202020204" pitchFamily="34" charset="0"/>
                <a:cs typeface="Arial" panose="020B0604020202020204" pitchFamily="34" charset="0"/>
              </a:rPr>
              <a:t>The Legislative victories achieved during 2024 have not only fortified workers' rights but have also enhanced the overall economic landscape. Key initiatives include: </a:t>
            </a:r>
          </a:p>
        </p:txBody>
      </p:sp>
      <p:sp>
        <p:nvSpPr>
          <p:cNvPr id="6" name="TextBox 5">
            <a:extLst>
              <a:ext uri="{FF2B5EF4-FFF2-40B4-BE49-F238E27FC236}">
                <a16:creationId xmlns:a16="http://schemas.microsoft.com/office/drawing/2014/main" id="{28F0810E-BFD0-DDCD-9E93-2AD4425D50A6}"/>
              </a:ext>
            </a:extLst>
          </p:cNvPr>
          <p:cNvSpPr txBox="1"/>
          <p:nvPr/>
        </p:nvSpPr>
        <p:spPr>
          <a:xfrm>
            <a:off x="228600" y="2209800"/>
            <a:ext cx="4343400" cy="4616648"/>
          </a:xfrm>
          <a:prstGeom prst="rect">
            <a:avLst/>
          </a:prstGeom>
          <a:noFill/>
        </p:spPr>
        <p:txBody>
          <a:bodyPr wrap="square" rtlCol="0">
            <a:spAutoFit/>
          </a:bodyPr>
          <a:lstStyle/>
          <a:p>
            <a:r>
              <a:rPr lang="en-US" sz="1400" b="1" dirty="0">
                <a:solidFill>
                  <a:schemeClr val="accent6"/>
                </a:solidFill>
                <a:latin typeface="Arial" panose="020B0604020202020204" pitchFamily="34" charset="0"/>
                <a:cs typeface="Arial" panose="020B0604020202020204" pitchFamily="34" charset="0"/>
              </a:rPr>
              <a:t>ELECTRONIC CERTIFIED PAYROLL A9265 </a:t>
            </a:r>
          </a:p>
          <a:p>
            <a:r>
              <a:rPr lang="en-US" sz="1400" dirty="0">
                <a:latin typeface="Arial" panose="020B0604020202020204" pitchFamily="34" charset="0"/>
                <a:cs typeface="Arial" panose="020B0604020202020204" pitchFamily="34" charset="0"/>
              </a:rPr>
              <a:t>(Bronson)/58608 (Ramos) </a:t>
            </a:r>
          </a:p>
          <a:p>
            <a:r>
              <a:rPr lang="en-US" sz="1400" dirty="0">
                <a:latin typeface="Arial" panose="020B0604020202020204" pitchFamily="34" charset="0"/>
                <a:cs typeface="Arial" panose="020B0604020202020204" pitchFamily="34" charset="0"/>
              </a:rPr>
              <a:t>Legislation requiring contractors and subcontractors on jobs subject to prevailing wage requirements to submit payrolls electronically to the New York State Department of Labor (NYSDOL) passed the legislature, and was subsequently signed by the Governor. </a:t>
            </a:r>
          </a:p>
          <a:p>
            <a:r>
              <a:rPr lang="en-US" sz="1400" dirty="0">
                <a:latin typeface="Arial" panose="020B0604020202020204" pitchFamily="34" charset="0"/>
                <a:cs typeface="Arial" panose="020B0604020202020204" pitchFamily="34" charset="0"/>
              </a:rPr>
              <a:t>Failure to submit payroll records that will be made available on the publicly accessible database will result in a fine of $100 for each day of noncompliance. Contractors and subcontractors must submit payrolls in accordance with LL 220, meaning they must submit payrolls in the timeframe that already governs public works projects. </a:t>
            </a:r>
          </a:p>
          <a:p>
            <a:r>
              <a:rPr lang="en-US" sz="1400" dirty="0">
                <a:latin typeface="Arial" panose="020B0604020202020204" pitchFamily="34" charset="0"/>
                <a:cs typeface="Arial" panose="020B0604020202020204" pitchFamily="34" charset="0"/>
              </a:rPr>
              <a:t>The database will be searchable, and include each payroll record subset. The effective date of this statute is December 31, 2025. Projects beginning prior to the implementation date, but extending through the implementation will be subject to the requirements of this law. </a:t>
            </a:r>
          </a:p>
        </p:txBody>
      </p:sp>
      <p:sp>
        <p:nvSpPr>
          <p:cNvPr id="7" name="TextBox 6">
            <a:extLst>
              <a:ext uri="{FF2B5EF4-FFF2-40B4-BE49-F238E27FC236}">
                <a16:creationId xmlns:a16="http://schemas.microsoft.com/office/drawing/2014/main" id="{4992F831-5DDD-1601-D55F-5362E71B6459}"/>
              </a:ext>
            </a:extLst>
          </p:cNvPr>
          <p:cNvSpPr txBox="1"/>
          <p:nvPr/>
        </p:nvSpPr>
        <p:spPr>
          <a:xfrm>
            <a:off x="4800600" y="2182991"/>
            <a:ext cx="4114800" cy="4616648"/>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This statute will eliminate the need to FOIL for certified payroll documentation. All information will be made readily available on the NYS Department of Labor administered database on a monthly basis following submission. </a:t>
            </a:r>
          </a:p>
          <a:p>
            <a:endParaRPr lang="en-US" sz="1400" dirty="0">
              <a:latin typeface="Arial" panose="020B0604020202020204" pitchFamily="34" charset="0"/>
              <a:cs typeface="Arial" panose="020B0604020202020204" pitchFamily="34" charset="0"/>
            </a:endParaRPr>
          </a:p>
          <a:p>
            <a:r>
              <a:rPr lang="en-US" sz="1400" b="1" dirty="0">
                <a:solidFill>
                  <a:schemeClr val="accent6"/>
                </a:solidFill>
                <a:latin typeface="Arial" panose="020B0604020202020204" pitchFamily="34" charset="0"/>
                <a:cs typeface="Arial" panose="020B0604020202020204" pitchFamily="34" charset="0"/>
              </a:rPr>
              <a:t>BROWNFIELD REMEDIATION A7491 B </a:t>
            </a:r>
          </a:p>
          <a:p>
            <a:r>
              <a:rPr lang="en-US" sz="1400" dirty="0">
                <a:latin typeface="Arial" panose="020B0604020202020204" pitchFamily="34" charset="0"/>
                <a:cs typeface="Arial" panose="020B0604020202020204" pitchFamily="34" charset="0"/>
              </a:rPr>
              <a:t>(Bronson)/S5868B (Harckham) </a:t>
            </a:r>
          </a:p>
          <a:p>
            <a:r>
              <a:rPr lang="en-US" sz="1400" dirty="0">
                <a:latin typeface="Arial" panose="020B0604020202020204" pitchFamily="34" charset="0"/>
                <a:cs typeface="Arial" panose="020B0604020202020204" pitchFamily="34" charset="0"/>
              </a:rPr>
              <a:t>A7491 B/S5868B requires the payment of prevailing wages in order to be eligible for tangible tax credits associated with brownfield remediation. </a:t>
            </a:r>
          </a:p>
          <a:p>
            <a:r>
              <a:rPr lang="en-US" sz="1400" dirty="0">
                <a:latin typeface="Arial" panose="020B0604020202020204" pitchFamily="34" charset="0"/>
                <a:cs typeface="Arial" panose="020B0604020202020204" pitchFamily="34" charset="0"/>
              </a:rPr>
              <a:t>Total remediation cost must exceed $5million, and the amount of subsidy must be over 30 percent of total project cost to be considered a covered project. </a:t>
            </a:r>
          </a:p>
          <a:p>
            <a:r>
              <a:rPr lang="en-US" sz="1400" dirty="0">
                <a:latin typeface="Arial" panose="020B0604020202020204" pitchFamily="34" charset="0"/>
                <a:cs typeface="Arial" panose="020B0604020202020204" pitchFamily="34" charset="0"/>
              </a:rPr>
              <a:t>Unfortunately, despite passing the legislature with almost unanimous, bi-partisan support, the Governor vetoed the legislation in December 2024. We will continue to fight for these wage protections in the current legislative session. </a:t>
            </a:r>
          </a:p>
        </p:txBody>
      </p:sp>
    </p:spTree>
    <p:extLst>
      <p:ext uri="{BB962C8B-B14F-4D97-AF65-F5344CB8AC3E}">
        <p14:creationId xmlns:p14="http://schemas.microsoft.com/office/powerpoint/2010/main" val="3987312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E8835-77AF-8A8D-F365-E4A6A6D79E42}"/>
              </a:ext>
            </a:extLst>
          </p:cNvPr>
          <p:cNvSpPr>
            <a:spLocks noGrp="1"/>
          </p:cNvSpPr>
          <p:nvPr>
            <p:ph type="title"/>
          </p:nvPr>
        </p:nvSpPr>
        <p:spPr>
          <a:xfrm>
            <a:off x="457200" y="274638"/>
            <a:ext cx="8229600" cy="715962"/>
          </a:xfrm>
        </p:spPr>
        <p:txBody>
          <a:bodyPr>
            <a:normAutofit/>
          </a:bodyPr>
          <a:lstStyle/>
          <a:p>
            <a:pPr algn="l"/>
            <a:r>
              <a:rPr lang="en-US" sz="2000" b="1" dirty="0">
                <a:latin typeface="Arial" panose="020B0604020202020204" pitchFamily="34" charset="0"/>
                <a:cs typeface="Arial" panose="020B0604020202020204" pitchFamily="34" charset="0"/>
              </a:rPr>
              <a:t>BUDGET PROGRESS</a:t>
            </a:r>
          </a:p>
        </p:txBody>
      </p:sp>
      <p:sp>
        <p:nvSpPr>
          <p:cNvPr id="3" name="TextBox 2">
            <a:extLst>
              <a:ext uri="{FF2B5EF4-FFF2-40B4-BE49-F238E27FC236}">
                <a16:creationId xmlns:a16="http://schemas.microsoft.com/office/drawing/2014/main" id="{247FDF0C-B463-02A6-2755-6BE8A534EB7C}"/>
              </a:ext>
            </a:extLst>
          </p:cNvPr>
          <p:cNvSpPr txBox="1"/>
          <p:nvPr/>
        </p:nvSpPr>
        <p:spPr>
          <a:xfrm>
            <a:off x="447675" y="805934"/>
            <a:ext cx="3189719" cy="369332"/>
          </a:xfrm>
          <a:prstGeom prst="rect">
            <a:avLst/>
          </a:prstGeom>
          <a:noFill/>
        </p:spPr>
        <p:txBody>
          <a:bodyPr wrap="none" rtlCol="0">
            <a:spAutoFit/>
          </a:bodyPr>
          <a:lstStyle/>
          <a:p>
            <a:r>
              <a:rPr lang="en-US" b="1" dirty="0">
                <a:solidFill>
                  <a:schemeClr val="accent6"/>
                </a:solidFill>
                <a:latin typeface="Arial" panose="020B0604020202020204" pitchFamily="34" charset="0"/>
                <a:cs typeface="Arial" panose="020B0604020202020204" pitchFamily="34" charset="0"/>
              </a:rPr>
              <a:t>2024 STATE BUDGET WINS</a:t>
            </a:r>
          </a:p>
        </p:txBody>
      </p:sp>
      <p:sp>
        <p:nvSpPr>
          <p:cNvPr id="4" name="TextBox 3">
            <a:extLst>
              <a:ext uri="{FF2B5EF4-FFF2-40B4-BE49-F238E27FC236}">
                <a16:creationId xmlns:a16="http://schemas.microsoft.com/office/drawing/2014/main" id="{B49E3E41-E640-DA81-4411-79DC6353E7C5}"/>
              </a:ext>
            </a:extLst>
          </p:cNvPr>
          <p:cNvSpPr txBox="1"/>
          <p:nvPr/>
        </p:nvSpPr>
        <p:spPr>
          <a:xfrm>
            <a:off x="381000" y="1175266"/>
            <a:ext cx="8077200" cy="830997"/>
          </a:xfrm>
          <a:prstGeom prst="rect">
            <a:avLst/>
          </a:prstGeom>
          <a:noFill/>
        </p:spPr>
        <p:txBody>
          <a:bodyPr wrap="square" rtlCol="0">
            <a:spAutoFit/>
          </a:bodyPr>
          <a:lstStyle/>
          <a:p>
            <a:r>
              <a:rPr lang="en-US" sz="1600" i="1" dirty="0">
                <a:latin typeface="Arial" panose="020B0604020202020204" pitchFamily="34" charset="0"/>
                <a:cs typeface="Arial" panose="020B0604020202020204" pitchFamily="34" charset="0"/>
              </a:rPr>
              <a:t>2024 marked a significant chapter in the ongoing advocacy for Laborers across New York State. Numerous state budget victories were achieved, reflecting the unwavering commitment to improving working conditions and rights. Key accomplishments include: </a:t>
            </a:r>
          </a:p>
        </p:txBody>
      </p:sp>
      <p:sp>
        <p:nvSpPr>
          <p:cNvPr id="5" name="TextBox 4">
            <a:extLst>
              <a:ext uri="{FF2B5EF4-FFF2-40B4-BE49-F238E27FC236}">
                <a16:creationId xmlns:a16="http://schemas.microsoft.com/office/drawing/2014/main" id="{C90E0751-F4AE-536B-BEA0-6EDD84BCB41E}"/>
              </a:ext>
            </a:extLst>
          </p:cNvPr>
          <p:cNvSpPr txBox="1"/>
          <p:nvPr/>
        </p:nvSpPr>
        <p:spPr>
          <a:xfrm>
            <a:off x="352425" y="2061253"/>
            <a:ext cx="1371600" cy="338554"/>
          </a:xfrm>
          <a:prstGeom prst="rect">
            <a:avLst/>
          </a:prstGeom>
          <a:noFill/>
        </p:spPr>
        <p:txBody>
          <a:bodyPr wrap="square" rtlCol="0">
            <a:spAutoFit/>
          </a:bodyPr>
          <a:lstStyle/>
          <a:p>
            <a:r>
              <a:rPr lang="en-US" sz="1600" b="1" dirty="0">
                <a:solidFill>
                  <a:schemeClr val="accent6"/>
                </a:solidFill>
                <a:latin typeface="Arial" panose="020B0604020202020204" pitchFamily="34" charset="0"/>
                <a:cs typeface="Arial" panose="020B0604020202020204" pitchFamily="34" charset="0"/>
              </a:rPr>
              <a:t>SUNYPLA</a:t>
            </a:r>
          </a:p>
        </p:txBody>
      </p:sp>
      <p:sp>
        <p:nvSpPr>
          <p:cNvPr id="6" name="TextBox 5">
            <a:extLst>
              <a:ext uri="{FF2B5EF4-FFF2-40B4-BE49-F238E27FC236}">
                <a16:creationId xmlns:a16="http://schemas.microsoft.com/office/drawing/2014/main" id="{435037DB-742E-F0A4-B2AE-48B260EF9ED2}"/>
              </a:ext>
            </a:extLst>
          </p:cNvPr>
          <p:cNvSpPr txBox="1"/>
          <p:nvPr/>
        </p:nvSpPr>
        <p:spPr>
          <a:xfrm>
            <a:off x="352425" y="2473035"/>
            <a:ext cx="3886200" cy="4401205"/>
          </a:xfrm>
          <a:prstGeom prst="rect">
            <a:avLst/>
          </a:prstGeom>
          <a:noFill/>
        </p:spPr>
        <p:txBody>
          <a:bodyPr wrap="square" rtlCol="0">
            <a:spAutoFit/>
          </a:bodyPr>
          <a:lstStyle/>
          <a:p>
            <a:r>
              <a:rPr lang="en-US" sz="1400" dirty="0">
                <a:highlight>
                  <a:srgbClr val="FF00FF"/>
                </a:highlight>
                <a:latin typeface="Arial" panose="020B0604020202020204" pitchFamily="34" charset="0"/>
                <a:cs typeface="Arial" panose="020B0604020202020204" pitchFamily="34" charset="0"/>
              </a:rPr>
              <a:t>Requires a Project Labor Agreement (PLA) </a:t>
            </a:r>
            <a:r>
              <a:rPr lang="en-US" sz="1400" dirty="0">
                <a:latin typeface="Arial" panose="020B0604020202020204" pitchFamily="34" charset="0"/>
                <a:cs typeface="Arial" panose="020B0604020202020204" pitchFamily="34" charset="0"/>
              </a:rPr>
              <a:t>on projects financed through the SUNY Construction Fund for projects exceeding </a:t>
            </a:r>
          </a:p>
          <a:p>
            <a:r>
              <a:rPr lang="en-US" sz="1400" dirty="0">
                <a:highlight>
                  <a:srgbClr val="FF00FF"/>
                </a:highlight>
                <a:latin typeface="Arial" panose="020B0604020202020204" pitchFamily="34" charset="0"/>
                <a:cs typeface="Arial" panose="020B0604020202020204" pitchFamily="34" charset="0"/>
              </a:rPr>
              <a:t>$10 million </a:t>
            </a:r>
            <a:r>
              <a:rPr lang="en-US" sz="1400" dirty="0">
                <a:latin typeface="Arial" panose="020B0604020202020204" pitchFamily="34" charset="0"/>
                <a:cs typeface="Arial" panose="020B0604020202020204" pitchFamily="34" charset="0"/>
              </a:rPr>
              <a:t>in total project cost. </a:t>
            </a:r>
          </a:p>
          <a:p>
            <a:r>
              <a:rPr lang="en-US" sz="1400" dirty="0">
                <a:latin typeface="Arial" panose="020B0604020202020204" pitchFamily="34" charset="0"/>
                <a:cs typeface="Arial" panose="020B0604020202020204" pitchFamily="34" charset="0"/>
              </a:rPr>
              <a:t>A feasibility study can be performed to prove cost savings will not be achieved. Effective date for this requirement was January 1, 2025. Projects bid prior to the implementation date are not subject to the PLA requirement. </a:t>
            </a:r>
          </a:p>
          <a:p>
            <a:endParaRPr lang="en-US" sz="1400" dirty="0">
              <a:latin typeface="Arial" panose="020B0604020202020204" pitchFamily="34" charset="0"/>
              <a:cs typeface="Arial" panose="020B0604020202020204" pitchFamily="34" charset="0"/>
            </a:endParaRPr>
          </a:p>
          <a:p>
            <a:r>
              <a:rPr lang="en-US" sz="1400" b="1" dirty="0">
                <a:solidFill>
                  <a:schemeClr val="accent6"/>
                </a:solidFill>
                <a:latin typeface="Arial" panose="020B0604020202020204" pitchFamily="34" charset="0"/>
                <a:cs typeface="Arial" panose="020B0604020202020204" pitchFamily="34" charset="0"/>
              </a:rPr>
              <a:t>LABOR LAW 224-D EXPANSION </a:t>
            </a:r>
          </a:p>
          <a:p>
            <a:r>
              <a:rPr lang="en-US" sz="1400" dirty="0">
                <a:latin typeface="Arial" panose="020B0604020202020204" pitchFamily="34" charset="0"/>
                <a:cs typeface="Arial" panose="020B0604020202020204" pitchFamily="34" charset="0"/>
              </a:rPr>
              <a:t>LL 224-d was expanded to cover transmission, offshore wind supply chain and small scale distributed solar projects. Prevailing wages are now required on those projects. </a:t>
            </a:r>
          </a:p>
          <a:p>
            <a:endParaRPr lang="en-US" sz="1400" dirty="0">
              <a:latin typeface="Arial" panose="020B0604020202020204" pitchFamily="34" charset="0"/>
              <a:cs typeface="Arial" panose="020B0604020202020204" pitchFamily="34" charset="0"/>
            </a:endParaRPr>
          </a:p>
          <a:p>
            <a:r>
              <a:rPr lang="en-US" sz="1400" b="1" dirty="0">
                <a:solidFill>
                  <a:schemeClr val="accent6"/>
                </a:solidFill>
                <a:latin typeface="Arial" panose="020B0604020202020204" pitchFamily="34" charset="0"/>
                <a:cs typeface="Arial" panose="020B0604020202020204" pitchFamily="34" charset="0"/>
              </a:rPr>
              <a:t>APPROPRIATION FOR LABORERS TRAINING CENTERS </a:t>
            </a:r>
          </a:p>
          <a:p>
            <a:r>
              <a:rPr lang="en-US" sz="1400" dirty="0">
                <a:latin typeface="Arial" panose="020B0604020202020204" pitchFamily="34" charset="0"/>
                <a:cs typeface="Arial" panose="020B0604020202020204" pitchFamily="34" charset="0"/>
              </a:rPr>
              <a:t>A total of $400,000 was allocated to the Upstate New York Laborers and Eastern </a:t>
            </a:r>
          </a:p>
        </p:txBody>
      </p:sp>
      <p:sp>
        <p:nvSpPr>
          <p:cNvPr id="7" name="TextBox 6">
            <a:extLst>
              <a:ext uri="{FF2B5EF4-FFF2-40B4-BE49-F238E27FC236}">
                <a16:creationId xmlns:a16="http://schemas.microsoft.com/office/drawing/2014/main" id="{FAA949A4-3999-5D81-ABB6-6261FB22B726}"/>
              </a:ext>
            </a:extLst>
          </p:cNvPr>
          <p:cNvSpPr txBox="1"/>
          <p:nvPr/>
        </p:nvSpPr>
        <p:spPr>
          <a:xfrm>
            <a:off x="4419600" y="2473035"/>
            <a:ext cx="4267200" cy="3970318"/>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New York Laborers Training Centers to provide funding for pre-apprenticeship, apprenticeship readiness and apprenticeship programs. </a:t>
            </a:r>
          </a:p>
          <a:p>
            <a:r>
              <a:rPr lang="en-US" sz="1400" dirty="0">
                <a:latin typeface="Arial" panose="020B0604020202020204" pitchFamily="34" charset="0"/>
                <a:cs typeface="Arial" panose="020B0604020202020204" pitchFamily="34" charset="0"/>
              </a:rPr>
              <a:t>The focus of this funding is to eliminate barriers to those seeking careers building New York's clean energy future. We will be seeking renewal of this funding on an annual basis. </a:t>
            </a:r>
          </a:p>
          <a:p>
            <a:endParaRPr lang="en-US" sz="1400" dirty="0">
              <a:latin typeface="Arial" panose="020B0604020202020204" pitchFamily="34" charset="0"/>
              <a:cs typeface="Arial" panose="020B0604020202020204" pitchFamily="34" charset="0"/>
            </a:endParaRPr>
          </a:p>
          <a:p>
            <a:r>
              <a:rPr lang="en-US" sz="1400" b="1" dirty="0">
                <a:solidFill>
                  <a:schemeClr val="accent6"/>
                </a:solidFill>
                <a:latin typeface="Arial" panose="020B0604020202020204" pitchFamily="34" charset="0"/>
                <a:cs typeface="Arial" panose="020B0604020202020204" pitchFamily="34" charset="0"/>
              </a:rPr>
              <a:t>IMPLEMENTATION OF CURRENT STATUTES </a:t>
            </a:r>
          </a:p>
          <a:p>
            <a:r>
              <a:rPr lang="en-US" sz="1400" dirty="0">
                <a:latin typeface="Arial" panose="020B0604020202020204" pitchFamily="34" charset="0"/>
                <a:cs typeface="Arial" panose="020B0604020202020204" pitchFamily="34" charset="0"/>
              </a:rPr>
              <a:t>Contractor Registry A 1338C/S5994C </a:t>
            </a:r>
          </a:p>
          <a:p>
            <a:r>
              <a:rPr lang="en-US" sz="1400" dirty="0">
                <a:highlight>
                  <a:srgbClr val="FF00FF"/>
                </a:highlight>
                <a:latin typeface="Arial" panose="020B0604020202020204" pitchFamily="34" charset="0"/>
                <a:cs typeface="Arial" panose="020B0604020202020204" pitchFamily="34" charset="0"/>
              </a:rPr>
              <a:t>Requires contractors and subcontractors to register with the New York State Department of Labor prior to bidding on </a:t>
            </a:r>
            <a:r>
              <a:rPr lang="en-US" sz="1400" dirty="0">
                <a:latin typeface="Arial" panose="020B0604020202020204" pitchFamily="34" charset="0"/>
                <a:cs typeface="Arial" panose="020B0604020202020204" pitchFamily="34" charset="0"/>
              </a:rPr>
              <a:t>a job subject to prevailing wage requirements. </a:t>
            </a:r>
          </a:p>
          <a:p>
            <a:r>
              <a:rPr lang="en-US" sz="1400" dirty="0">
                <a:latin typeface="Arial" panose="020B0604020202020204" pitchFamily="34" charset="0"/>
                <a:cs typeface="Arial" panose="020B0604020202020204" pitchFamily="34" charset="0"/>
              </a:rPr>
              <a:t>The effective date of this law was December 30, 2024. The publicly accessible database is now available to view. Those not in compliance will be fined $1,000. </a:t>
            </a:r>
          </a:p>
        </p:txBody>
      </p:sp>
    </p:spTree>
    <p:extLst>
      <p:ext uri="{BB962C8B-B14F-4D97-AF65-F5344CB8AC3E}">
        <p14:creationId xmlns:p14="http://schemas.microsoft.com/office/powerpoint/2010/main" val="1300512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D9E40-29D0-D617-3304-F59471986A25}"/>
              </a:ext>
            </a:extLst>
          </p:cNvPr>
          <p:cNvSpPr>
            <a:spLocks noGrp="1"/>
          </p:cNvSpPr>
          <p:nvPr>
            <p:ph type="title"/>
          </p:nvPr>
        </p:nvSpPr>
        <p:spPr>
          <a:xfrm>
            <a:off x="457200" y="274638"/>
            <a:ext cx="2667000" cy="563562"/>
          </a:xfrm>
        </p:spPr>
        <p:txBody>
          <a:bodyPr>
            <a:normAutofit/>
          </a:bodyPr>
          <a:lstStyle/>
          <a:p>
            <a:pPr algn="l"/>
            <a:r>
              <a:rPr lang="en-US" sz="1800" b="1" dirty="0">
                <a:latin typeface="Arial" panose="020B0604020202020204" pitchFamily="34" charset="0"/>
                <a:cs typeface="Arial" panose="020B0604020202020204" pitchFamily="34" charset="0"/>
              </a:rPr>
              <a:t>LOOKING AHEAD</a:t>
            </a:r>
          </a:p>
        </p:txBody>
      </p:sp>
      <p:sp>
        <p:nvSpPr>
          <p:cNvPr id="3" name="TextBox 2">
            <a:extLst>
              <a:ext uri="{FF2B5EF4-FFF2-40B4-BE49-F238E27FC236}">
                <a16:creationId xmlns:a16="http://schemas.microsoft.com/office/drawing/2014/main" id="{3FF6CEF3-F740-158E-1199-B51A89D6DC1F}"/>
              </a:ext>
            </a:extLst>
          </p:cNvPr>
          <p:cNvSpPr txBox="1"/>
          <p:nvPr/>
        </p:nvSpPr>
        <p:spPr>
          <a:xfrm>
            <a:off x="457200" y="817602"/>
            <a:ext cx="4267200" cy="369332"/>
          </a:xfrm>
          <a:prstGeom prst="rect">
            <a:avLst/>
          </a:prstGeom>
          <a:noFill/>
        </p:spPr>
        <p:txBody>
          <a:bodyPr wrap="square" rtlCol="0">
            <a:spAutoFit/>
          </a:bodyPr>
          <a:lstStyle/>
          <a:p>
            <a:r>
              <a:rPr lang="en-US" b="1" dirty="0">
                <a:solidFill>
                  <a:schemeClr val="accent6"/>
                </a:solidFill>
                <a:latin typeface="Arial" panose="020B0604020202020204" pitchFamily="34" charset="0"/>
                <a:cs typeface="Arial" panose="020B0604020202020204" pitchFamily="34" charset="0"/>
              </a:rPr>
              <a:t>2025 LEGISLATIVE AGENDA</a:t>
            </a:r>
          </a:p>
        </p:txBody>
      </p:sp>
      <p:sp>
        <p:nvSpPr>
          <p:cNvPr id="4" name="TextBox 3">
            <a:extLst>
              <a:ext uri="{FF2B5EF4-FFF2-40B4-BE49-F238E27FC236}">
                <a16:creationId xmlns:a16="http://schemas.microsoft.com/office/drawing/2014/main" id="{1A7D34A6-DFE6-06AE-B28F-C7834A3F0F27}"/>
              </a:ext>
            </a:extLst>
          </p:cNvPr>
          <p:cNvSpPr txBox="1"/>
          <p:nvPr/>
        </p:nvSpPr>
        <p:spPr>
          <a:xfrm>
            <a:off x="381000" y="1229886"/>
            <a:ext cx="8077200" cy="830997"/>
          </a:xfrm>
          <a:prstGeom prst="rect">
            <a:avLst/>
          </a:prstGeom>
          <a:noFill/>
        </p:spPr>
        <p:txBody>
          <a:bodyPr wrap="square" rtlCol="0">
            <a:spAutoFit/>
          </a:bodyPr>
          <a:lstStyle/>
          <a:p>
            <a:r>
              <a:rPr lang="en-US" sz="1600" b="0" i="1" u="none" strike="noStrike" baseline="0" dirty="0">
                <a:solidFill>
                  <a:srgbClr val="808F9C"/>
                </a:solidFill>
                <a:latin typeface="Arial" panose="020B0604020202020204" pitchFamily="34" charset="0"/>
              </a:rPr>
              <a:t>We will mobilize our union and engage with lawmakers to influence</a:t>
            </a:r>
            <a:endParaRPr lang="en-US" sz="1600" b="0" i="1" u="none" strike="noStrike" baseline="0" dirty="0">
              <a:latin typeface="Arial" panose="020B0604020202020204" pitchFamily="34" charset="0"/>
            </a:endParaRPr>
          </a:p>
          <a:p>
            <a:r>
              <a:rPr lang="en-US" sz="1600" b="0" i="1" u="none" strike="noStrike" baseline="0" dirty="0">
                <a:solidFill>
                  <a:srgbClr val="808F9C"/>
                </a:solidFill>
                <a:latin typeface="Arial" panose="020B0604020202020204" pitchFamily="34" charset="0"/>
              </a:rPr>
              <a:t>crucial policies that impact our members' livelihoods. Key priorities for the upcoming legislative session include:</a:t>
            </a:r>
          </a:p>
        </p:txBody>
      </p:sp>
      <p:sp>
        <p:nvSpPr>
          <p:cNvPr id="5" name="TextBox 4">
            <a:extLst>
              <a:ext uri="{FF2B5EF4-FFF2-40B4-BE49-F238E27FC236}">
                <a16:creationId xmlns:a16="http://schemas.microsoft.com/office/drawing/2014/main" id="{E1847BF5-3583-611A-D351-1474AFA564B4}"/>
              </a:ext>
            </a:extLst>
          </p:cNvPr>
          <p:cNvSpPr txBox="1"/>
          <p:nvPr/>
        </p:nvSpPr>
        <p:spPr>
          <a:xfrm>
            <a:off x="457200" y="2127324"/>
            <a:ext cx="3962400" cy="4154984"/>
          </a:xfrm>
          <a:prstGeom prst="rect">
            <a:avLst/>
          </a:prstGeom>
          <a:noFill/>
        </p:spPr>
        <p:txBody>
          <a:bodyPr wrap="square" rtlCol="0">
            <a:spAutoFit/>
          </a:bodyPr>
          <a:lstStyle/>
          <a:p>
            <a:r>
              <a:rPr lang="en-US" sz="1200" b="1" dirty="0">
                <a:solidFill>
                  <a:schemeClr val="accent6"/>
                </a:solidFill>
                <a:latin typeface="Arial" panose="020B0604020202020204" pitchFamily="34" charset="0"/>
                <a:cs typeface="Arial" panose="020B0604020202020204" pitchFamily="34" charset="0"/>
              </a:rPr>
              <a:t>LABOR LAW 224-A MODIFICATIONS </a:t>
            </a:r>
          </a:p>
          <a:p>
            <a:r>
              <a:rPr lang="en-US" sz="1200" dirty="0">
                <a:latin typeface="Arial" panose="020B0604020202020204" pitchFamily="34" charset="0"/>
                <a:cs typeface="Arial" panose="020B0604020202020204" pitchFamily="34" charset="0"/>
              </a:rPr>
              <a:t>LL 224-a, the statute governing projects subject to prevailing wage performed under private contract, requires significant amendments in order for the true intent of the statute to be realized. Since its implementation, very few projects have qualified for prevailing wage protections. </a:t>
            </a:r>
          </a:p>
          <a:p>
            <a:r>
              <a:rPr lang="en-US" sz="1200" dirty="0">
                <a:latin typeface="Arial" panose="020B0604020202020204" pitchFamily="34" charset="0"/>
                <a:cs typeface="Arial" panose="020B0604020202020204" pitchFamily="34" charset="0"/>
              </a:rPr>
              <a:t>We are seeking the elimination of the public subsidy board, the removal of the brownfield remediation exemption, more straightforward thresholds and other changes to provide greater clarity and effectiveness. We are seeking these modifications through the budget process. </a:t>
            </a:r>
          </a:p>
          <a:p>
            <a:endParaRPr lang="en-US" sz="1200" dirty="0">
              <a:latin typeface="Arial" panose="020B0604020202020204" pitchFamily="34" charset="0"/>
              <a:cs typeface="Arial" panose="020B0604020202020204" pitchFamily="34" charset="0"/>
            </a:endParaRPr>
          </a:p>
          <a:p>
            <a:r>
              <a:rPr lang="en-US" sz="1200" b="1" dirty="0">
                <a:solidFill>
                  <a:schemeClr val="accent6"/>
                </a:solidFill>
                <a:latin typeface="Arial" panose="020B0604020202020204" pitchFamily="34" charset="0"/>
                <a:cs typeface="Arial" panose="020B0604020202020204" pitchFamily="34" charset="0"/>
              </a:rPr>
              <a:t>NYSDOT CAPITAL PLAN FUNDING </a:t>
            </a:r>
          </a:p>
          <a:p>
            <a:r>
              <a:rPr lang="en-US" sz="1200" dirty="0">
                <a:latin typeface="Arial" panose="020B0604020202020204" pitchFamily="34" charset="0"/>
                <a:cs typeface="Arial" panose="020B0604020202020204" pitchFamily="34" charset="0"/>
              </a:rPr>
              <a:t>We continue to advocate for a fully funded capital plan that includes an additional $800 million to offset the impact of cost increases due to inflation. </a:t>
            </a:r>
          </a:p>
          <a:p>
            <a:endParaRPr lang="en-US" sz="1200" dirty="0">
              <a:latin typeface="Arial" panose="020B0604020202020204" pitchFamily="34" charset="0"/>
              <a:cs typeface="Arial" panose="020B0604020202020204" pitchFamily="34" charset="0"/>
            </a:endParaRPr>
          </a:p>
          <a:p>
            <a:r>
              <a:rPr lang="en-US" sz="1200" b="1" dirty="0">
                <a:solidFill>
                  <a:schemeClr val="accent6"/>
                </a:solidFill>
                <a:latin typeface="Arial" panose="020B0604020202020204" pitchFamily="34" charset="0"/>
                <a:cs typeface="Arial" panose="020B0604020202020204" pitchFamily="34" charset="0"/>
              </a:rPr>
              <a:t>CHIPS FUNDING </a:t>
            </a:r>
          </a:p>
          <a:p>
            <a:r>
              <a:rPr lang="en-US" sz="1200" dirty="0">
                <a:latin typeface="Arial" panose="020B0604020202020204" pitchFamily="34" charset="0"/>
                <a:cs typeface="Arial" panose="020B0604020202020204" pitchFamily="34" charset="0"/>
              </a:rPr>
              <a:t>CHIPS funding must be increased from the $637 million level that was allocated in last year's budget. </a:t>
            </a:r>
          </a:p>
        </p:txBody>
      </p:sp>
      <p:sp>
        <p:nvSpPr>
          <p:cNvPr id="6" name="TextBox 5">
            <a:extLst>
              <a:ext uri="{FF2B5EF4-FFF2-40B4-BE49-F238E27FC236}">
                <a16:creationId xmlns:a16="http://schemas.microsoft.com/office/drawing/2014/main" id="{C8BB1D95-53ED-C348-3F45-94CFA437F94C}"/>
              </a:ext>
            </a:extLst>
          </p:cNvPr>
          <p:cNvSpPr txBox="1"/>
          <p:nvPr/>
        </p:nvSpPr>
        <p:spPr>
          <a:xfrm>
            <a:off x="4678217" y="2070928"/>
            <a:ext cx="4054766" cy="1200329"/>
          </a:xfrm>
          <a:prstGeom prst="rect">
            <a:avLst/>
          </a:prstGeom>
          <a:noFill/>
        </p:spPr>
        <p:txBody>
          <a:bodyPr wrap="square" rtlCol="0">
            <a:spAutoFit/>
          </a:bodyPr>
          <a:lstStyle/>
          <a:p>
            <a:r>
              <a:rPr lang="en-US" sz="1200" b="1" dirty="0">
                <a:solidFill>
                  <a:schemeClr val="accent6"/>
                </a:solidFill>
                <a:latin typeface="Arial" panose="020B0604020202020204" pitchFamily="34" charset="0"/>
                <a:cs typeface="Arial" panose="020B0604020202020204" pitchFamily="34" charset="0"/>
              </a:rPr>
              <a:t>PRIORITIZING WORKER SAFETY </a:t>
            </a:r>
          </a:p>
          <a:p>
            <a:r>
              <a:rPr lang="en-US" sz="1200" dirty="0">
                <a:latin typeface="Arial" panose="020B0604020202020204" pitchFamily="34" charset="0"/>
                <a:cs typeface="Arial" panose="020B0604020202020204" pitchFamily="34" charset="0"/>
              </a:rPr>
              <a:t>We are seeking an expansion of the work zone photo enforcement program, and to make the program permanent. Additionally, we are supportive of the NYSDOT proposal to increase penalties for the assault of a highway worker. </a:t>
            </a:r>
          </a:p>
        </p:txBody>
      </p:sp>
      <p:sp>
        <p:nvSpPr>
          <p:cNvPr id="8" name="TextBox 7">
            <a:extLst>
              <a:ext uri="{FF2B5EF4-FFF2-40B4-BE49-F238E27FC236}">
                <a16:creationId xmlns:a16="http://schemas.microsoft.com/office/drawing/2014/main" id="{3141A860-20B6-36E4-5BA6-61AC7A88D228}"/>
              </a:ext>
            </a:extLst>
          </p:cNvPr>
          <p:cNvSpPr txBox="1"/>
          <p:nvPr/>
        </p:nvSpPr>
        <p:spPr>
          <a:xfrm>
            <a:off x="5715000" y="3309745"/>
            <a:ext cx="1676400" cy="276999"/>
          </a:xfrm>
          <a:prstGeom prst="rect">
            <a:avLst/>
          </a:prstGeom>
          <a:noFill/>
        </p:spPr>
        <p:txBody>
          <a:bodyPr wrap="square" rtlCol="0">
            <a:spAutoFit/>
          </a:bodyPr>
          <a:lstStyle/>
          <a:p>
            <a:r>
              <a:rPr lang="en-US" sz="1200" b="1" dirty="0">
                <a:solidFill>
                  <a:schemeClr val="accent6"/>
                </a:solidFill>
                <a:latin typeface="Arial" panose="020B0604020202020204" pitchFamily="34" charset="0"/>
                <a:cs typeface="Arial" panose="020B0604020202020204" pitchFamily="34" charset="0"/>
              </a:rPr>
              <a:t>PAY LEGISLATION</a:t>
            </a:r>
          </a:p>
        </p:txBody>
      </p:sp>
      <p:pic>
        <p:nvPicPr>
          <p:cNvPr id="11" name="Picture 10">
            <a:extLst>
              <a:ext uri="{FF2B5EF4-FFF2-40B4-BE49-F238E27FC236}">
                <a16:creationId xmlns:a16="http://schemas.microsoft.com/office/drawing/2014/main" id="{99E4BD4E-B860-0515-BA70-04005093BEEB}"/>
              </a:ext>
            </a:extLst>
          </p:cNvPr>
          <p:cNvPicPr>
            <a:picLocks noChangeAspect="1"/>
          </p:cNvPicPr>
          <p:nvPr/>
        </p:nvPicPr>
        <p:blipFill>
          <a:blip r:embed="rId2"/>
          <a:stretch>
            <a:fillRect/>
          </a:stretch>
        </p:blipFill>
        <p:spPr>
          <a:xfrm>
            <a:off x="4876800" y="3752816"/>
            <a:ext cx="1516566" cy="713678"/>
          </a:xfrm>
          <a:prstGeom prst="rect">
            <a:avLst/>
          </a:prstGeom>
        </p:spPr>
      </p:pic>
      <p:sp>
        <p:nvSpPr>
          <p:cNvPr id="12" name="TextBox 11">
            <a:extLst>
              <a:ext uri="{FF2B5EF4-FFF2-40B4-BE49-F238E27FC236}">
                <a16:creationId xmlns:a16="http://schemas.microsoft.com/office/drawing/2014/main" id="{C2717B36-3E37-B069-D5AD-DABFDE742D7A}"/>
              </a:ext>
            </a:extLst>
          </p:cNvPr>
          <p:cNvSpPr txBox="1"/>
          <p:nvPr/>
        </p:nvSpPr>
        <p:spPr>
          <a:xfrm>
            <a:off x="4695423" y="4632566"/>
            <a:ext cx="3962400" cy="1569660"/>
          </a:xfrm>
          <a:prstGeom prst="rect">
            <a:avLst/>
          </a:prstGeom>
          <a:noFill/>
        </p:spPr>
        <p:txBody>
          <a:bodyPr wrap="square" rtlCol="0">
            <a:spAutoFit/>
          </a:bodyPr>
          <a:lstStyle/>
          <a:p>
            <a:r>
              <a:rPr lang="en-US" sz="1200" b="1" dirty="0">
                <a:solidFill>
                  <a:schemeClr val="accent6"/>
                </a:solidFill>
                <a:latin typeface="Arial" panose="020B0604020202020204" pitchFamily="34" charset="0"/>
                <a:cs typeface="Arial" panose="020B0604020202020204" pitchFamily="34" charset="0"/>
              </a:rPr>
              <a:t>APPRENTICESHIP REQUIREMENTS FOR RENEWABLE ENERGY PROJECTS </a:t>
            </a:r>
          </a:p>
          <a:p>
            <a:r>
              <a:rPr lang="en-US" sz="1200" dirty="0">
                <a:latin typeface="Arial" panose="020B0604020202020204" pitchFamily="34" charset="0"/>
                <a:cs typeface="Arial" panose="020B0604020202020204" pitchFamily="34" charset="0"/>
              </a:rPr>
              <a:t>Requires certified apprenticeship programs be utilized on all projects subject to Labor Law 224-d. </a:t>
            </a:r>
          </a:p>
          <a:p>
            <a:endParaRPr lang="en-US" sz="1200" dirty="0">
              <a:latin typeface="Arial" panose="020B0604020202020204" pitchFamily="34" charset="0"/>
              <a:cs typeface="Arial" panose="020B0604020202020204" pitchFamily="34" charset="0"/>
            </a:endParaRPr>
          </a:p>
          <a:p>
            <a:r>
              <a:rPr lang="en-US" sz="1200" b="1" dirty="0">
                <a:solidFill>
                  <a:schemeClr val="accent6"/>
                </a:solidFill>
                <a:latin typeface="Arial" panose="020B0604020202020204" pitchFamily="34" charset="0"/>
                <a:cs typeface="Arial" panose="020B0604020202020204" pitchFamily="34" charset="0"/>
              </a:rPr>
              <a:t>PIPELINE INFRASTRUCTURE REPAIR </a:t>
            </a:r>
          </a:p>
          <a:p>
            <a:r>
              <a:rPr lang="en-US" sz="1200" dirty="0">
                <a:latin typeface="Arial" panose="020B0604020202020204" pitchFamily="34" charset="0"/>
                <a:cs typeface="Arial" panose="020B0604020202020204" pitchFamily="34" charset="0"/>
              </a:rPr>
              <a:t>Requires the Public Service Commission (PSC) to identify and repair leak-prone pipes.</a:t>
            </a:r>
          </a:p>
        </p:txBody>
      </p:sp>
    </p:spTree>
    <p:extLst>
      <p:ext uri="{BB962C8B-B14F-4D97-AF65-F5344CB8AC3E}">
        <p14:creationId xmlns:p14="http://schemas.microsoft.com/office/powerpoint/2010/main" val="3042083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E515E1-F44D-4B39-B2F9-A6E5AE70130B}"/>
              </a:ext>
            </a:extLst>
          </p:cNvPr>
          <p:cNvSpPr txBox="1"/>
          <p:nvPr/>
        </p:nvSpPr>
        <p:spPr>
          <a:xfrm>
            <a:off x="609600" y="474345"/>
            <a:ext cx="7772400" cy="643253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WHERE IS OUR OPPORTUNITY IN THE HUDSON VALLEY</a:t>
            </a:r>
          </a:p>
          <a:p>
            <a:r>
              <a:rPr lang="en-US" sz="2000" b="1" dirty="0">
                <a:latin typeface="Arial" panose="020B0604020202020204" pitchFamily="34" charset="0"/>
                <a:cs typeface="Arial" panose="020B0604020202020204" pitchFamily="34" charset="0"/>
              </a:rPr>
              <a:t>  </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    Energy: </a:t>
            </a:r>
            <a:endParaRPr lang="en-US" sz="1200" dirty="0">
              <a:latin typeface="Arial" panose="020B0604020202020204" pitchFamily="34" charset="0"/>
              <a:cs typeface="Arial" panose="020B0604020202020204" pitchFamily="34" charset="0"/>
            </a:endParaRPr>
          </a:p>
          <a:p>
            <a:pPr marL="1257300" lvl="2"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Solar</a:t>
            </a:r>
          </a:p>
          <a:p>
            <a:pPr marL="1257300" lvl="2"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Battery</a:t>
            </a:r>
          </a:p>
          <a:p>
            <a:pPr marL="1257300" lvl="2"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E.V.</a:t>
            </a:r>
          </a:p>
          <a:p>
            <a:pPr marL="1257300" lvl="2"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Transmission</a:t>
            </a:r>
          </a:p>
          <a:p>
            <a:pPr marL="1257300" lvl="2"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Gas</a:t>
            </a:r>
          </a:p>
          <a:p>
            <a:pPr lvl="8"/>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     INFRASTRUCTURE:</a:t>
            </a:r>
          </a:p>
          <a:p>
            <a:pPr marL="1085850" lvl="2"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     Roads, Bridges, Etc. - NYSDOT</a:t>
            </a:r>
          </a:p>
          <a:p>
            <a:pPr marL="1085850" lvl="2" indent="-1714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     WAREHOUSES/ DISTRIBUTION:	</a:t>
            </a:r>
          </a:p>
          <a:p>
            <a:pPr marL="1085850" lvl="2" indent="-171450">
              <a:buFont typeface="Arial" panose="020B0604020202020204" pitchFamily="34" charset="0"/>
              <a:buChar char="•"/>
            </a:pP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Blue Bird      Matrix      Royal Wine      Golden Triangle</a:t>
            </a:r>
          </a:p>
          <a:p>
            <a:r>
              <a:rPr lang="en-US" sz="1200" b="1" dirty="0">
                <a:latin typeface="Arial" panose="020B0604020202020204" pitchFamily="34" charset="0"/>
                <a:cs typeface="Arial" panose="020B0604020202020204" pitchFamily="34" charset="0"/>
              </a:rPr>
              <a:t>	</a:t>
            </a: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      SCHOOL CONSTRUCTION:</a:t>
            </a:r>
          </a:p>
          <a:p>
            <a:pPr marL="1085850" lvl="2"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      Arlington      Ellenville      SUNY      Monroe Woodbury      Wappingers Falls      BOCES</a:t>
            </a: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       WEST POINT</a:t>
            </a:r>
          </a:p>
          <a:p>
            <a:pPr marL="1085850" lvl="2"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      Building # 604 </a:t>
            </a:r>
          </a:p>
          <a:p>
            <a:r>
              <a:rPr lang="en-US" sz="1200" dirty="0">
                <a:latin typeface="Arial" panose="020B0604020202020204" pitchFamily="34" charset="0"/>
                <a:cs typeface="Arial" panose="020B0604020202020204" pitchFamily="34" charset="0"/>
              </a:rPr>
              <a:t>	          8 – Year Plan</a:t>
            </a:r>
          </a:p>
          <a:p>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Other:</a:t>
            </a:r>
          </a:p>
          <a:p>
            <a:pPr marL="1085850" lvl="2"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      OGS</a:t>
            </a:r>
          </a:p>
          <a:p>
            <a:pPr marL="1085850" lvl="2"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      SUNY</a:t>
            </a:r>
          </a:p>
          <a:p>
            <a:pPr marL="1085850" lvl="2"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      NYS Parks &amp; Rec</a:t>
            </a:r>
          </a:p>
          <a:p>
            <a:pPr marL="1085850" lvl="2"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      Orange County</a:t>
            </a:r>
          </a:p>
          <a:p>
            <a:pPr marL="1085850" lvl="2"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      EPA Work</a:t>
            </a:r>
          </a:p>
          <a:p>
            <a:pPr lvl="2"/>
            <a:endParaRPr lang="en-US" sz="1200" dirty="0">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540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674C4-089A-D4B9-227B-39A7DA17B480}"/>
              </a:ext>
            </a:extLst>
          </p:cNvPr>
          <p:cNvSpPr>
            <a:spLocks noGrp="1"/>
          </p:cNvSpPr>
          <p:nvPr>
            <p:ph type="title"/>
          </p:nvPr>
        </p:nvSpPr>
        <p:spPr>
          <a:xfrm>
            <a:off x="457200" y="274638"/>
            <a:ext cx="8229600" cy="563562"/>
          </a:xfrm>
        </p:spPr>
        <p:txBody>
          <a:bodyPr>
            <a:normAutofit/>
          </a:bodyPr>
          <a:lstStyle/>
          <a:p>
            <a:r>
              <a:rPr lang="en-US" sz="2000" b="1" dirty="0">
                <a:latin typeface="Arial" panose="020B0604020202020204" pitchFamily="34" charset="0"/>
                <a:cs typeface="Arial" panose="020B0604020202020204" pitchFamily="34" charset="0"/>
              </a:rPr>
              <a:t>PROJECTS</a:t>
            </a:r>
          </a:p>
        </p:txBody>
      </p:sp>
      <p:sp>
        <p:nvSpPr>
          <p:cNvPr id="3" name="Content Placeholder 2">
            <a:extLst>
              <a:ext uri="{FF2B5EF4-FFF2-40B4-BE49-F238E27FC236}">
                <a16:creationId xmlns:a16="http://schemas.microsoft.com/office/drawing/2014/main" id="{3B3C4A8B-ACA1-FFFA-33CE-11FBBB92A376}"/>
              </a:ext>
            </a:extLst>
          </p:cNvPr>
          <p:cNvSpPr>
            <a:spLocks noGrp="1"/>
          </p:cNvSpPr>
          <p:nvPr>
            <p:ph idx="1"/>
          </p:nvPr>
        </p:nvSpPr>
        <p:spPr>
          <a:xfrm>
            <a:off x="457200" y="838200"/>
            <a:ext cx="8229600" cy="5867400"/>
          </a:xfrm>
        </p:spPr>
        <p:txBody>
          <a:bodyPr>
            <a:normAutofit fontScale="92500" lnSpcReduction="10000"/>
          </a:bodyPr>
          <a:lstStyle/>
          <a:p>
            <a:pPr marL="0" marR="0" indent="0">
              <a:lnSpc>
                <a:spcPct val="107000"/>
              </a:lnSpc>
              <a:spcAft>
                <a:spcPts val="800"/>
              </a:spcAft>
              <a:buNone/>
            </a:pPr>
            <a:r>
              <a:rPr lang="en-US" sz="2100" b="1" u="sng" kern="100" dirty="0">
                <a:effectLst/>
                <a:latin typeface="Arial" panose="020B0604020202020204" pitchFamily="34" charset="0"/>
                <a:ea typeface="Calibri" panose="020F0502020204030204" pitchFamily="34" charset="0"/>
                <a:cs typeface="Arial" panose="020B0604020202020204" pitchFamily="34" charset="0"/>
              </a:rPr>
              <a:t>Current Working Projects</a:t>
            </a: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Rt 17 Exit 122 – </a:t>
            </a:r>
            <a:r>
              <a:rPr lang="en-US" sz="2100" b="1" kern="100" dirty="0">
                <a:effectLst/>
                <a:latin typeface="Arial" panose="020B0604020202020204" pitchFamily="34" charset="0"/>
                <a:ea typeface="Calibri" panose="020F0502020204030204" pitchFamily="34" charset="0"/>
                <a:cs typeface="Arial" panose="020B0604020202020204" pitchFamily="34" charset="0"/>
              </a:rPr>
              <a:t>PLA</a:t>
            </a:r>
            <a:endParaRPr lang="en-US" sz="21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O&amp;W Station – </a:t>
            </a:r>
            <a:r>
              <a:rPr lang="en-US" sz="2100" b="1" kern="100" dirty="0">
                <a:effectLst/>
                <a:latin typeface="Arial" panose="020B0604020202020204" pitchFamily="34" charset="0"/>
                <a:ea typeface="Calibri" panose="020F0502020204030204" pitchFamily="34" charset="0"/>
                <a:cs typeface="Arial" panose="020B0604020202020204" pitchFamily="34" charset="0"/>
              </a:rPr>
              <a:t>PLA</a:t>
            </a:r>
            <a:endParaRPr lang="en-US" sz="21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Mid-Hudson Psych Center – </a:t>
            </a:r>
            <a:r>
              <a:rPr lang="en-US" sz="2100" b="1" kern="100" dirty="0">
                <a:effectLst/>
                <a:latin typeface="Arial" panose="020B0604020202020204" pitchFamily="34" charset="0"/>
                <a:ea typeface="Calibri" panose="020F0502020204030204" pitchFamily="34" charset="0"/>
                <a:cs typeface="Arial" panose="020B0604020202020204" pitchFamily="34" charset="0"/>
              </a:rPr>
              <a:t>PLA</a:t>
            </a:r>
            <a:endParaRPr lang="en-US" sz="21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Town of Newburgh Community Center – </a:t>
            </a:r>
            <a:r>
              <a:rPr lang="en-US" sz="2100" b="1" kern="100" dirty="0">
                <a:effectLst/>
                <a:latin typeface="Arial" panose="020B0604020202020204" pitchFamily="34" charset="0"/>
                <a:ea typeface="Calibri" panose="020F0502020204030204" pitchFamily="34" charset="0"/>
                <a:cs typeface="Arial" panose="020B0604020202020204" pitchFamily="34" charset="0"/>
              </a:rPr>
              <a:t>PLA</a:t>
            </a:r>
            <a:endParaRPr lang="en-US" sz="21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Champlain Hudson Power Express (CHPE) – </a:t>
            </a:r>
            <a:r>
              <a:rPr lang="en-US" sz="2100" b="1" kern="100" dirty="0">
                <a:effectLst/>
                <a:latin typeface="Arial" panose="020B0604020202020204" pitchFamily="34" charset="0"/>
                <a:ea typeface="Calibri" panose="020F0502020204030204" pitchFamily="34" charset="0"/>
                <a:cs typeface="Arial" panose="020B0604020202020204" pitchFamily="34" charset="0"/>
              </a:rPr>
              <a:t>PLA</a:t>
            </a:r>
            <a:endParaRPr lang="en-US" sz="21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Newburgh Schools – </a:t>
            </a:r>
            <a:r>
              <a:rPr lang="en-US" sz="2100" b="1" kern="100" dirty="0">
                <a:effectLst/>
                <a:latin typeface="Arial" panose="020B0604020202020204" pitchFamily="34" charset="0"/>
                <a:ea typeface="Calibri" panose="020F0502020204030204" pitchFamily="34" charset="0"/>
                <a:cs typeface="Arial" panose="020B0604020202020204" pitchFamily="34" charset="0"/>
              </a:rPr>
              <a:t>PLA</a:t>
            </a:r>
            <a:endParaRPr lang="en-US" sz="21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Orange County Medical Examiners Building – </a:t>
            </a:r>
            <a:r>
              <a:rPr lang="en-US" sz="2100" b="1" kern="100" dirty="0">
                <a:effectLst/>
                <a:latin typeface="Arial" panose="020B0604020202020204" pitchFamily="34" charset="0"/>
                <a:ea typeface="Calibri" panose="020F0502020204030204" pitchFamily="34" charset="0"/>
                <a:cs typeface="Arial" panose="020B0604020202020204" pitchFamily="34" charset="0"/>
              </a:rPr>
              <a:t>PLA</a:t>
            </a:r>
            <a:endParaRPr lang="en-US" sz="21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Vails Gate Firehouse – </a:t>
            </a:r>
            <a:r>
              <a:rPr lang="en-US" sz="2100" b="1" kern="100" dirty="0">
                <a:effectLst/>
                <a:latin typeface="Arial" panose="020B0604020202020204" pitchFamily="34" charset="0"/>
                <a:ea typeface="Calibri" panose="020F0502020204030204" pitchFamily="34" charset="0"/>
                <a:cs typeface="Arial" panose="020B0604020202020204" pitchFamily="34" charset="0"/>
              </a:rPr>
              <a:t>PLA</a:t>
            </a:r>
            <a:endParaRPr lang="en-US" sz="21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Rondout Bypass Tunnel – </a:t>
            </a:r>
            <a:r>
              <a:rPr lang="en-US" sz="2100" b="1" kern="100" dirty="0">
                <a:effectLst/>
                <a:latin typeface="Arial" panose="020B0604020202020204" pitchFamily="34" charset="0"/>
                <a:ea typeface="Calibri" panose="020F0502020204030204" pitchFamily="34" charset="0"/>
                <a:cs typeface="Arial" panose="020B0604020202020204" pitchFamily="34" charset="0"/>
              </a:rPr>
              <a:t>PLA</a:t>
            </a:r>
            <a:endParaRPr lang="en-US" sz="21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Sullivan County Airport – </a:t>
            </a:r>
            <a:r>
              <a:rPr lang="en-US" sz="2100" b="1" kern="100" dirty="0">
                <a:effectLst/>
                <a:latin typeface="Arial" panose="020B0604020202020204" pitchFamily="34" charset="0"/>
                <a:ea typeface="Calibri" panose="020F0502020204030204" pitchFamily="34" charset="0"/>
                <a:cs typeface="Arial" panose="020B0604020202020204" pitchFamily="34" charset="0"/>
              </a:rPr>
              <a:t>PLA</a:t>
            </a:r>
            <a:endParaRPr lang="en-US" sz="21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Rt. 211 Rehab</a:t>
            </a:r>
          </a:p>
          <a:p>
            <a:pPr marL="0" marR="0">
              <a:lnSpc>
                <a:spcPct val="107000"/>
              </a:lnSpc>
              <a:spcAft>
                <a:spcPts val="800"/>
              </a:spcAft>
            </a:pPr>
            <a:r>
              <a:rPr lang="en-US" sz="2100" kern="100" dirty="0">
                <a:effectLst/>
                <a:latin typeface="Arial" panose="020B0604020202020204" pitchFamily="34" charset="0"/>
                <a:ea typeface="Calibri" panose="020F0502020204030204" pitchFamily="34" charset="0"/>
                <a:cs typeface="Arial" panose="020B0604020202020204" pitchFamily="34" charset="0"/>
              </a:rPr>
              <a:t>Road Rehabs – West Point – Argenio</a:t>
            </a:r>
          </a:p>
          <a:p>
            <a:pPr marL="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3359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EA84CF5-FD22-8BE8-2EF7-C27B2EEF7050}"/>
              </a:ext>
            </a:extLst>
          </p:cNvPr>
          <p:cNvSpPr txBox="1"/>
          <p:nvPr/>
        </p:nvSpPr>
        <p:spPr>
          <a:xfrm>
            <a:off x="381000" y="304800"/>
            <a:ext cx="5638800" cy="5952592"/>
          </a:xfrm>
          <a:prstGeom prst="rect">
            <a:avLst/>
          </a:prstGeom>
          <a:noFill/>
        </p:spPr>
        <p:txBody>
          <a:bodyPr wrap="square">
            <a:spAutoFit/>
          </a:bodyPr>
          <a:lstStyle/>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Saugerties Schools – Murnane</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Ulster &amp; Modena Rest Area</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NYS Various Bridges</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Orange Ulster BOCES</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NYS DOT Rt. 9W</a:t>
            </a:r>
            <a:r>
              <a:rPr lang="en-US" dirty="0">
                <a:latin typeface="Arial" panose="020B0604020202020204" pitchFamily="34" charset="0"/>
                <a:cs typeface="Arial" panose="020B0604020202020204" pitchFamily="34" charset="0"/>
              </a:rPr>
              <a:t>	</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Solar</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Belleayre Ski Center</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Cornwall Schools</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Middletown Schools</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NYS Thruway Newburgh to Harriman</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Kaaterskill Bridge NYS DOT</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Kingston Post Office</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Rt. 28 Bridge NYC DEP</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Woodstock Library</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Marlboro Highway Garage (Apprentic</a:t>
            </a:r>
            <a:r>
              <a:rPr lang="en-US" sz="1800" kern="100" dirty="0">
                <a:effectLst/>
                <a:latin typeface="Arial" panose="020B0604020202020204" pitchFamily="34" charset="0"/>
                <a:ea typeface="Calibri" panose="020F0502020204030204" pitchFamily="34" charset="0"/>
                <a:cs typeface="Arial" panose="020B0604020202020204" pitchFamily="34" charset="0"/>
              </a:rPr>
              <a:t>e Language)</a:t>
            </a: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2777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8A58F5-98FE-0422-1E87-B09D7A043273}"/>
              </a:ext>
            </a:extLst>
          </p:cNvPr>
          <p:cNvSpPr txBox="1"/>
          <p:nvPr/>
        </p:nvSpPr>
        <p:spPr>
          <a:xfrm>
            <a:off x="228600" y="-97863"/>
            <a:ext cx="6629400" cy="6750502"/>
          </a:xfrm>
          <a:prstGeom prst="rect">
            <a:avLst/>
          </a:prstGeom>
          <a:noFill/>
        </p:spPr>
        <p:txBody>
          <a:bodyPr wrap="square">
            <a:spAutoFit/>
          </a:bodyPr>
          <a:lstStyle/>
          <a:p>
            <a:pPr marL="0" marR="0">
              <a:lnSpc>
                <a:spcPct val="107000"/>
              </a:lnSpc>
              <a:spcAft>
                <a:spcPts val="800"/>
              </a:spcAft>
            </a:pPr>
            <a:endParaRPr lang="en-US" b="1" u="sng"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b="1" u="sng" kern="100" dirty="0">
                <a:effectLst/>
                <a:latin typeface="Arial" panose="020B0604020202020204" pitchFamily="34" charset="0"/>
                <a:ea typeface="Calibri" panose="020F0502020204030204" pitchFamily="34" charset="0"/>
                <a:cs typeface="Arial" panose="020B0604020202020204" pitchFamily="34" charset="0"/>
              </a:rPr>
              <a:t>Future Projects</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NYS DOT Rt 17 Sullivan County Line to Rt 302 – </a:t>
            </a:r>
            <a:r>
              <a:rPr lang="en-US" b="1" kern="100" dirty="0">
                <a:effectLst/>
                <a:latin typeface="Arial" panose="020B0604020202020204" pitchFamily="34" charset="0"/>
                <a:ea typeface="Calibri" panose="020F0502020204030204" pitchFamily="34" charset="0"/>
                <a:cs typeface="Arial" panose="020B0604020202020204" pitchFamily="34" charset="0"/>
              </a:rPr>
              <a:t>PLA</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Ulster County Operations Center – </a:t>
            </a:r>
            <a:r>
              <a:rPr lang="en-US" b="1" kern="100" dirty="0">
                <a:effectLst/>
                <a:latin typeface="Arial" panose="020B0604020202020204" pitchFamily="34" charset="0"/>
                <a:ea typeface="Calibri" panose="020F0502020204030204" pitchFamily="34" charset="0"/>
                <a:cs typeface="Arial" panose="020B0604020202020204" pitchFamily="34" charset="0"/>
              </a:rPr>
              <a:t>PLA</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NYCDEP Roadway Improvements –</a:t>
            </a:r>
            <a:r>
              <a:rPr lang="en-US" b="1" kern="100" dirty="0">
                <a:effectLst/>
                <a:latin typeface="Arial" panose="020B0604020202020204" pitchFamily="34" charset="0"/>
                <a:ea typeface="Calibri" panose="020F0502020204030204" pitchFamily="34" charset="0"/>
                <a:cs typeface="Arial" panose="020B0604020202020204" pitchFamily="34" charset="0"/>
              </a:rPr>
              <a:t> PLA</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Ashokan Century Project – NYC DEP –</a:t>
            </a:r>
            <a:r>
              <a:rPr lang="en-US" b="1" kern="100" dirty="0">
                <a:effectLst/>
                <a:latin typeface="Arial" panose="020B0604020202020204" pitchFamily="34" charset="0"/>
                <a:ea typeface="Calibri" panose="020F0502020204030204" pitchFamily="34" charset="0"/>
                <a:cs typeface="Arial" panose="020B0604020202020204" pitchFamily="34" charset="0"/>
              </a:rPr>
              <a:t> PLA</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NYC DEP Upstate Roadways –</a:t>
            </a:r>
            <a:r>
              <a:rPr lang="en-US" b="1" kern="100" dirty="0">
                <a:effectLst/>
                <a:latin typeface="Arial" panose="020B0604020202020204" pitchFamily="34" charset="0"/>
                <a:ea typeface="Calibri" panose="020F0502020204030204" pitchFamily="34" charset="0"/>
                <a:cs typeface="Arial" panose="020B0604020202020204" pitchFamily="34" charset="0"/>
              </a:rPr>
              <a:t> PLA</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Rt. 94/17a NYS DOT – </a:t>
            </a:r>
            <a:r>
              <a:rPr lang="en-US" b="1" kern="100" dirty="0">
                <a:effectLst/>
                <a:latin typeface="Arial" panose="020B0604020202020204" pitchFamily="34" charset="0"/>
                <a:ea typeface="Calibri" panose="020F0502020204030204" pitchFamily="34" charset="0"/>
                <a:cs typeface="Arial" panose="020B0604020202020204" pitchFamily="34" charset="0"/>
              </a:rPr>
              <a:t>PLA</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Caesars Lane TP – </a:t>
            </a:r>
            <a:r>
              <a:rPr lang="en-US" b="1" kern="100" dirty="0">
                <a:effectLst/>
                <a:latin typeface="Arial" panose="020B0604020202020204" pitchFamily="34" charset="0"/>
                <a:ea typeface="Calibri" panose="020F0502020204030204" pitchFamily="34" charset="0"/>
                <a:cs typeface="Arial" panose="020B0604020202020204" pitchFamily="34" charset="0"/>
              </a:rPr>
              <a:t>PLA</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Cresco – Phase 2 –</a:t>
            </a:r>
            <a:r>
              <a:rPr lang="en-US" b="1" kern="100" dirty="0">
                <a:effectLst/>
                <a:latin typeface="Arial" panose="020B0604020202020204" pitchFamily="34" charset="0"/>
                <a:ea typeface="Calibri" panose="020F0502020204030204" pitchFamily="34" charset="0"/>
                <a:cs typeface="Arial" panose="020B0604020202020204" pitchFamily="34" charset="0"/>
              </a:rPr>
              <a:t> PLA</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Route 17 – I86 (1 billion) - </a:t>
            </a:r>
            <a:r>
              <a:rPr lang="en-US" b="1" kern="100" dirty="0">
                <a:effectLst/>
                <a:latin typeface="Arial" panose="020B0604020202020204" pitchFamily="34" charset="0"/>
                <a:ea typeface="Calibri" panose="020F0502020204030204" pitchFamily="34" charset="0"/>
                <a:cs typeface="Arial" panose="020B0604020202020204" pitchFamily="34" charset="0"/>
              </a:rPr>
              <a:t>PLA</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Clean Path - </a:t>
            </a:r>
            <a:r>
              <a:rPr lang="en-US" b="1" kern="100" dirty="0">
                <a:effectLst/>
                <a:latin typeface="Arial" panose="020B0604020202020204" pitchFamily="34" charset="0"/>
                <a:ea typeface="Calibri" panose="020F0502020204030204" pitchFamily="34" charset="0"/>
                <a:cs typeface="Arial" panose="020B0604020202020204" pitchFamily="34" charset="0"/>
              </a:rPr>
              <a:t>PLA</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IPark Kingston</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North Dock Repairs – West Point</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Monroe Woodbury Schools (180+ million)</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Esopus Hall – SUNY New Paltz</a:t>
            </a:r>
          </a:p>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Orange &amp; Rockland Gas Work</a:t>
            </a:r>
          </a:p>
        </p:txBody>
      </p:sp>
    </p:spTree>
    <p:extLst>
      <p:ext uri="{BB962C8B-B14F-4D97-AF65-F5344CB8AC3E}">
        <p14:creationId xmlns:p14="http://schemas.microsoft.com/office/powerpoint/2010/main" val="3281779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147CB96-A55F-E1FC-56C7-D953CC27C37B}"/>
              </a:ext>
            </a:extLst>
          </p:cNvPr>
          <p:cNvSpPr txBox="1"/>
          <p:nvPr/>
        </p:nvSpPr>
        <p:spPr>
          <a:xfrm>
            <a:off x="152400" y="228600"/>
            <a:ext cx="8686800" cy="6750502"/>
          </a:xfrm>
          <a:prstGeom prst="rect">
            <a:avLst/>
          </a:prstGeom>
          <a:noFill/>
        </p:spPr>
        <p:txBody>
          <a:bodyPr wrap="square">
            <a:spAutoFit/>
          </a:bodyPr>
          <a:lstStyle/>
          <a:p>
            <a:pPr marL="285750" marR="0" indent="-285750">
              <a:lnSpc>
                <a:spcPct val="107000"/>
              </a:lnSpc>
              <a:spcAft>
                <a:spcPts val="800"/>
              </a:spcAft>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Central Hudson Gas Work</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West Point Various</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604 Power Plant - </a:t>
            </a:r>
            <a:r>
              <a:rPr lang="en-US" sz="1800" b="1" kern="100" dirty="0">
                <a:effectLst/>
                <a:latin typeface="Arial" panose="020B0604020202020204" pitchFamily="34" charset="0"/>
                <a:ea typeface="Calibri" panose="020F0502020204030204" pitchFamily="34" charset="0"/>
                <a:cs typeface="Arial" panose="020B0604020202020204" pitchFamily="34" charset="0"/>
              </a:rPr>
              <a:t>PLA</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Sojourner Truth State Park (Apprentice Language)</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Kingston Schools</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Ellenville Schools</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Orange Ulster BOCES - </a:t>
            </a:r>
            <a:r>
              <a:rPr lang="en-US" sz="1800" b="1" kern="100" dirty="0">
                <a:effectLst/>
                <a:latin typeface="Arial" panose="020B0604020202020204" pitchFamily="34" charset="0"/>
                <a:ea typeface="Calibri" panose="020F0502020204030204" pitchFamily="34" charset="0"/>
                <a:cs typeface="Arial" panose="020B0604020202020204" pitchFamily="34" charset="0"/>
              </a:rPr>
              <a:t>PLA</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Broadway Improvement City of Newburgh</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Asbestos Various Schools – Beam</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Sullivan County Various Bridges</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Woodbury Commons</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Legoland</a:t>
            </a:r>
          </a:p>
          <a:p>
            <a:pPr marL="285750" marR="0" indent="-285750">
              <a:lnSpc>
                <a:spcPct val="107000"/>
              </a:lnSpc>
              <a:spcAft>
                <a:spcPts val="800"/>
              </a:spcAft>
              <a:buFont typeface="Arial" panose="020B0604020202020204" pitchFamily="34" charset="0"/>
              <a:buChar char="•"/>
            </a:pPr>
            <a:r>
              <a:rPr lang="en-US" kern="100" dirty="0">
                <a:latin typeface="Arial" panose="020B0604020202020204" pitchFamily="34" charset="0"/>
                <a:ea typeface="Calibri" panose="020F0502020204030204" pitchFamily="34" charset="0"/>
                <a:cs typeface="Arial" panose="020B0604020202020204" pitchFamily="34" charset="0"/>
              </a:rPr>
              <a:t>Wappingers Schools</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Arlington Schools</a:t>
            </a:r>
          </a:p>
          <a:p>
            <a:pPr marL="285750" marR="0" indent="-285750">
              <a:lnSpc>
                <a:spcPct val="107000"/>
              </a:lnSpc>
              <a:spcAft>
                <a:spcPts val="800"/>
              </a:spcAft>
              <a:buFont typeface="Arial" panose="020B0604020202020204" pitchFamily="34" charset="0"/>
              <a:buChar char="•"/>
            </a:pPr>
            <a:r>
              <a:rPr lang="en-US" kern="100" dirty="0">
                <a:latin typeface="Arial" panose="020B0604020202020204" pitchFamily="34" charset="0"/>
                <a:ea typeface="Calibri" panose="020F0502020204030204" pitchFamily="34" charset="0"/>
                <a:cs typeface="Arial" panose="020B0604020202020204" pitchFamily="34" charset="0"/>
              </a:rPr>
              <a:t>Fjord Trail – </a:t>
            </a:r>
            <a:r>
              <a:rPr lang="en-US" b="1" kern="100" dirty="0">
                <a:latin typeface="Arial" panose="020B0604020202020204" pitchFamily="34" charset="0"/>
                <a:ea typeface="Calibri" panose="020F0502020204030204" pitchFamily="34" charset="0"/>
                <a:cs typeface="Arial" panose="020B0604020202020204" pitchFamily="34" charset="0"/>
              </a:rPr>
              <a:t>PLA</a:t>
            </a:r>
          </a:p>
          <a:p>
            <a:pPr marL="285750" marR="0" indent="-285750">
              <a:lnSpc>
                <a:spcPct val="107000"/>
              </a:lnSpc>
              <a:spcAft>
                <a:spcPts val="800"/>
              </a:spcAft>
              <a:buFont typeface="Arial" panose="020B0604020202020204" pitchFamily="34" charset="0"/>
              <a:buChar char="•"/>
            </a:pPr>
            <a:r>
              <a:rPr lang="en-US" sz="1800" kern="100" dirty="0">
                <a:effectLst/>
                <a:latin typeface="Arial" panose="020B0604020202020204" pitchFamily="34" charset="0"/>
                <a:ea typeface="Calibri" panose="020F0502020204030204" pitchFamily="34" charset="0"/>
                <a:cs typeface="Arial" panose="020B0604020202020204" pitchFamily="34" charset="0"/>
              </a:rPr>
              <a:t>Hyde Park School</a:t>
            </a:r>
          </a:p>
          <a:p>
            <a:pPr marL="285750" marR="0" indent="-285750">
              <a:lnSpc>
                <a:spcPct val="107000"/>
              </a:lnSpc>
              <a:spcAft>
                <a:spcPts val="800"/>
              </a:spcAft>
              <a:buFont typeface="Arial" panose="020B0604020202020204" pitchFamily="34" charset="0"/>
              <a:buChar char="•"/>
            </a:pPr>
            <a:r>
              <a:rPr lang="en-US" kern="100" dirty="0">
                <a:latin typeface="Arial" panose="020B0604020202020204" pitchFamily="34" charset="0"/>
                <a:ea typeface="Calibri" panose="020F0502020204030204" pitchFamily="34" charset="0"/>
                <a:cs typeface="Arial" panose="020B0604020202020204" pitchFamily="34" charset="0"/>
              </a:rPr>
              <a:t>City of Poughkeepsie Bundled Bridges (Apprenticeship Language)</a:t>
            </a:r>
            <a:endParaRPr lang="en-US"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558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6C6AEF-9F54-212D-25E2-2288BC8B981C}"/>
              </a:ext>
            </a:extLst>
          </p:cNvPr>
          <p:cNvSpPr txBox="1"/>
          <p:nvPr/>
        </p:nvSpPr>
        <p:spPr>
          <a:xfrm>
            <a:off x="304800" y="228600"/>
            <a:ext cx="6553200" cy="5128648"/>
          </a:xfrm>
          <a:prstGeom prst="rect">
            <a:avLst/>
          </a:prstGeom>
          <a:noFill/>
        </p:spPr>
        <p:txBody>
          <a:bodyPr wrap="square">
            <a:spAutoFit/>
          </a:bodyPr>
          <a:lstStyle/>
          <a:p>
            <a:pPr marL="0" marR="0">
              <a:lnSpc>
                <a:spcPct val="107000"/>
              </a:lnSpc>
              <a:spcAft>
                <a:spcPts val="800"/>
              </a:spcAft>
            </a:pPr>
            <a:r>
              <a:rPr lang="en-US" b="1" u="sng" kern="100" dirty="0">
                <a:effectLst/>
                <a:latin typeface="Arial" panose="020B0604020202020204" pitchFamily="34" charset="0"/>
                <a:ea typeface="Calibri" panose="020F0502020204030204" pitchFamily="34" charset="0"/>
                <a:cs typeface="Arial" panose="020B0604020202020204" pitchFamily="34" charset="0"/>
              </a:rPr>
              <a:t>Warehouses</a:t>
            </a:r>
          </a:p>
          <a:p>
            <a:pPr marL="0" marR="0">
              <a:lnSpc>
                <a:spcPct val="107000"/>
              </a:lnSpc>
              <a:spcAft>
                <a:spcPts val="800"/>
              </a:spcAft>
            </a:pPr>
            <a:endParaRPr lang="en-US"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Golden Triangle (24-25)</a:t>
            </a: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Matrix route 300 (24-25)</a:t>
            </a: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Royal Wines (completed 24)</a:t>
            </a: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H.V. Foodbank (completed 24)</a:t>
            </a: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Matrix 17K (24-25) </a:t>
            </a: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Logistics (completed 24)</a:t>
            </a: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I-Park Fishkill (completed 24)</a:t>
            </a: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Blue Bird – Amazon (25)</a:t>
            </a: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Newburgh South Logistics (25)</a:t>
            </a: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Riverside Park (25)</a:t>
            </a:r>
          </a:p>
          <a:p>
            <a:pPr marL="0" marR="0">
              <a:lnSpc>
                <a:spcPct val="107000"/>
              </a:lnSpc>
              <a:spcAft>
                <a:spcPts val="800"/>
              </a:spcAft>
            </a:pPr>
            <a:r>
              <a:rPr lang="en-US" kern="100" dirty="0">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61725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latin typeface="Arial" pitchFamily="34" charset="0"/>
                <a:cs typeface="Arial" pitchFamily="34" charset="0"/>
              </a:rPr>
              <a:t>	</a:t>
            </a:r>
          </a:p>
        </p:txBody>
      </p:sp>
      <p:sp>
        <p:nvSpPr>
          <p:cNvPr id="3" name="Content Placeholder 2"/>
          <p:cNvSpPr>
            <a:spLocks noGrp="1"/>
          </p:cNvSpPr>
          <p:nvPr>
            <p:ph idx="1"/>
          </p:nvPr>
        </p:nvSpPr>
        <p:spPr>
          <a:xfrm>
            <a:off x="250557" y="268636"/>
            <a:ext cx="4343400" cy="3369351"/>
          </a:xfrm>
        </p:spPr>
        <p:txBody>
          <a:bodyPr>
            <a:normAutofit fontScale="92500" lnSpcReduction="10000"/>
          </a:bodyPr>
          <a:lstStyle/>
          <a:p>
            <a:pPr>
              <a:buNone/>
            </a:pPr>
            <a:endParaRPr lang="en-US" sz="2000" b="1" u="sng" dirty="0">
              <a:latin typeface="Arial" pitchFamily="34" charset="0"/>
              <a:cs typeface="Arial" pitchFamily="34" charset="0"/>
            </a:endParaRPr>
          </a:p>
          <a:p>
            <a:pPr>
              <a:buNone/>
            </a:pPr>
            <a:r>
              <a:rPr lang="en-US" sz="2000" b="1" dirty="0">
                <a:latin typeface="Arial" pitchFamily="34" charset="0"/>
                <a:cs typeface="Arial" pitchFamily="34" charset="0"/>
              </a:rPr>
              <a:t> HVBCTC</a:t>
            </a:r>
          </a:p>
          <a:p>
            <a:pPr>
              <a:buNone/>
            </a:pPr>
            <a:endParaRPr lang="en-US" sz="2000" b="1" u="sng" dirty="0">
              <a:latin typeface="Arial" pitchFamily="34" charset="0"/>
              <a:cs typeface="Arial" pitchFamily="34" charset="0"/>
            </a:endParaRPr>
          </a:p>
          <a:p>
            <a:pPr>
              <a:buNone/>
            </a:pPr>
            <a:endParaRPr lang="en-US" sz="1200" b="1" u="sng" dirty="0">
              <a:latin typeface="Arial" pitchFamily="34" charset="0"/>
              <a:cs typeface="Arial" pitchFamily="34" charset="0"/>
            </a:endParaRPr>
          </a:p>
          <a:p>
            <a:r>
              <a:rPr lang="en-US" sz="1800" dirty="0">
                <a:latin typeface="Arial" pitchFamily="34" charset="0"/>
                <a:cs typeface="Arial" pitchFamily="34" charset="0"/>
              </a:rPr>
              <a:t>L. Todd Diorio, President</a:t>
            </a:r>
          </a:p>
          <a:p>
            <a:r>
              <a:rPr lang="en-US" sz="1800" dirty="0">
                <a:latin typeface="Arial" pitchFamily="34" charset="0"/>
                <a:cs typeface="Arial" pitchFamily="34" charset="0"/>
              </a:rPr>
              <a:t>Matt Ross, Vice President</a:t>
            </a:r>
          </a:p>
          <a:p>
            <a:r>
              <a:rPr lang="en-US" sz="1800" dirty="0">
                <a:latin typeface="Arial" pitchFamily="34" charset="0"/>
                <a:cs typeface="Arial" pitchFamily="34" charset="0"/>
              </a:rPr>
              <a:t>Sam Fratto, Vice President</a:t>
            </a:r>
          </a:p>
          <a:p>
            <a:r>
              <a:rPr lang="en-US" sz="1800" dirty="0">
                <a:latin typeface="Arial" pitchFamily="34" charset="0"/>
                <a:cs typeface="Arial" pitchFamily="34" charset="0"/>
              </a:rPr>
              <a:t>Mike Ham, Vice President</a:t>
            </a:r>
          </a:p>
          <a:p>
            <a:r>
              <a:rPr lang="en-US" sz="1800" dirty="0">
                <a:latin typeface="Arial" pitchFamily="34" charset="0"/>
                <a:cs typeface="Arial" pitchFamily="34" charset="0"/>
              </a:rPr>
              <a:t>Tom Gandolfini, Treasurer</a:t>
            </a:r>
          </a:p>
          <a:p>
            <a:r>
              <a:rPr lang="en-US" sz="1800" dirty="0">
                <a:latin typeface="Arial" pitchFamily="34" charset="0"/>
                <a:cs typeface="Arial" pitchFamily="34" charset="0"/>
              </a:rPr>
              <a:t>Matt Stoddard, Recording Secretary</a:t>
            </a:r>
          </a:p>
          <a:p>
            <a:pPr>
              <a:buNone/>
            </a:pPr>
            <a:endParaRPr lang="en-US" sz="1400" dirty="0">
              <a:latin typeface="Arial" pitchFamily="34" charset="0"/>
              <a:cs typeface="Arial" pitchFamily="34" charset="0"/>
            </a:endParaRPr>
          </a:p>
          <a:p>
            <a:pPr lvl="8"/>
            <a:endParaRPr lang="en-US" sz="133" dirty="0">
              <a:latin typeface="Arial" pitchFamily="34" charset="0"/>
              <a:cs typeface="Arial" pitchFamily="34" charset="0"/>
            </a:endParaRPr>
          </a:p>
          <a:p>
            <a:pPr marL="2743063" lvl="6" indent="0">
              <a:buNone/>
            </a:pPr>
            <a:r>
              <a:rPr lang="en-US" sz="133" dirty="0">
                <a:latin typeface="Arial" pitchFamily="34" charset="0"/>
                <a:cs typeface="Arial" pitchFamily="34" charset="0"/>
              </a:rPr>
              <a:t>					</a:t>
            </a:r>
            <a:r>
              <a:rPr lang="en-US" sz="133" b="1" dirty="0">
                <a:latin typeface="Arial" pitchFamily="34" charset="0"/>
                <a:cs typeface="Arial" pitchFamily="34" charset="0"/>
              </a:rPr>
              <a:t>   </a:t>
            </a:r>
          </a:p>
          <a:p>
            <a:endParaRPr lang="en-US" sz="12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B22B73B4-CBB8-4FE5-AD98-85F1AACA3D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5853" y="3220014"/>
            <a:ext cx="3838517" cy="2392651"/>
          </a:xfrm>
          <a:prstGeom prst="rect">
            <a:avLst/>
          </a:prstGeom>
        </p:spPr>
      </p:pic>
      <p:sp>
        <p:nvSpPr>
          <p:cNvPr id="4" name="TextBox 3">
            <a:extLst>
              <a:ext uri="{FF2B5EF4-FFF2-40B4-BE49-F238E27FC236}">
                <a16:creationId xmlns:a16="http://schemas.microsoft.com/office/drawing/2014/main" id="{E5ACDFDD-AE7F-4137-BE5A-5AA032189255}"/>
              </a:ext>
            </a:extLst>
          </p:cNvPr>
          <p:cNvSpPr txBox="1"/>
          <p:nvPr/>
        </p:nvSpPr>
        <p:spPr>
          <a:xfrm>
            <a:off x="4584432" y="1188689"/>
            <a:ext cx="4089935" cy="2031325"/>
          </a:xfrm>
          <a:prstGeom prst="rect">
            <a:avLst/>
          </a:prstGeom>
          <a:noFill/>
        </p:spPr>
        <p:txBody>
          <a:bodyPr wrap="square" rtlCol="0">
            <a:spAutoFit/>
          </a:bodyPr>
          <a:lstStyle/>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09FB8B-5161-96F0-EBBD-4D185EB3E2E2}"/>
              </a:ext>
            </a:extLst>
          </p:cNvPr>
          <p:cNvSpPr txBox="1"/>
          <p:nvPr/>
        </p:nvSpPr>
        <p:spPr>
          <a:xfrm>
            <a:off x="228600" y="262236"/>
            <a:ext cx="4572000" cy="3532827"/>
          </a:xfrm>
          <a:prstGeom prst="rect">
            <a:avLst/>
          </a:prstGeom>
          <a:noFill/>
        </p:spPr>
        <p:txBody>
          <a:bodyPr wrap="square">
            <a:spAutoFit/>
          </a:bodyPr>
          <a:lstStyle/>
          <a:p>
            <a:pPr marL="0" marR="0">
              <a:lnSpc>
                <a:spcPct val="107000"/>
              </a:lnSpc>
              <a:spcAft>
                <a:spcPts val="800"/>
              </a:spcAft>
            </a:pPr>
            <a:r>
              <a:rPr lang="en-US" sz="1800" b="1" u="sng" kern="100" dirty="0">
                <a:effectLst/>
                <a:latin typeface="Times New Roman" panose="02020603050405020304" pitchFamily="18" charset="0"/>
                <a:ea typeface="Calibri" panose="020F0502020204030204" pitchFamily="34" charset="0"/>
                <a:cs typeface="Times New Roman" panose="02020603050405020304" pitchFamily="18" charset="0"/>
              </a:rPr>
              <a:t>West Point (working)</a:t>
            </a:r>
          </a:p>
          <a:p>
            <a:pPr marL="0" marR="0">
              <a:lnSpc>
                <a:spcPct val="107000"/>
              </a:lnSpc>
              <a:spcAft>
                <a:spcPts val="800"/>
              </a:spcAft>
            </a:pP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285750" marR="0" indent="-285750">
              <a:lnSpc>
                <a:spcPct val="107000"/>
              </a:lnSpc>
              <a:spcAft>
                <a:spcPts val="800"/>
              </a:spcAft>
              <a:buFont typeface="Arial" panose="020B0604020202020204" pitchFamily="34" charset="0"/>
              <a:buChar char="•"/>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Cyber Center</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Aft>
                <a:spcPts val="800"/>
              </a:spcAft>
              <a:buFont typeface="Arial" panose="020B0604020202020204" pitchFamily="34" charset="0"/>
              <a:buChar char="•"/>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Cullum Hall</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Aft>
                <a:spcPts val="800"/>
              </a:spcAft>
              <a:buFont typeface="Arial" panose="020B0604020202020204" pitchFamily="34" charset="0"/>
              <a:buChar char="•"/>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Lee / Sherman Barracks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Aft>
                <a:spcPts val="800"/>
              </a:spcAft>
              <a:buFont typeface="Arial" panose="020B0604020202020204" pitchFamily="34" charset="0"/>
              <a:buChar char="•"/>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WWTP</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Aft>
                <a:spcPts val="800"/>
              </a:spcAft>
              <a:buFont typeface="Arial" panose="020B0604020202020204" pitchFamily="34" charset="0"/>
              <a:buChar char="•"/>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Where &amp; When Projects – Argenio</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Aft>
                <a:spcPts val="800"/>
              </a:spcAft>
              <a:buFont typeface="Arial" panose="020B0604020202020204" pitchFamily="34" charset="0"/>
              <a:buChar char="•"/>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Lincoln Hall</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Aft>
                <a:spcPts val="800"/>
              </a:spcAft>
              <a:buFont typeface="Arial" panose="020B0604020202020204" pitchFamily="34" charset="0"/>
              <a:buChar char="•"/>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Michie Stadium</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7535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E0E7-3DE7-4FD7-93CF-02872A6B6B00}"/>
              </a:ext>
            </a:extLst>
          </p:cNvPr>
          <p:cNvSpPr>
            <a:spLocks noGrp="1"/>
          </p:cNvSpPr>
          <p:nvPr>
            <p:ph type="title"/>
          </p:nvPr>
        </p:nvSpPr>
        <p:spPr>
          <a:xfrm>
            <a:off x="457200" y="274638"/>
            <a:ext cx="8229600" cy="1249362"/>
          </a:xfrm>
        </p:spPr>
        <p:txBody>
          <a:bodyPr>
            <a:noAutofit/>
          </a:bodyPr>
          <a:lstStyle/>
          <a:p>
            <a:r>
              <a:rPr lang="en-US" sz="2000" b="1" dirty="0">
                <a:latin typeface="Arial" panose="020B0604020202020204" pitchFamily="34" charset="0"/>
                <a:cs typeface="Arial" panose="020B0604020202020204" pitchFamily="34" charset="0"/>
              </a:rPr>
              <a:t>Laborers’ International Union</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of North America Local No. 17</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Laborers-Employers</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Cooperation &amp; Education Trust</a:t>
            </a:r>
          </a:p>
        </p:txBody>
      </p:sp>
      <p:pic>
        <p:nvPicPr>
          <p:cNvPr id="5" name="Content Placeholder 4">
            <a:extLst>
              <a:ext uri="{FF2B5EF4-FFF2-40B4-BE49-F238E27FC236}">
                <a16:creationId xmlns:a16="http://schemas.microsoft.com/office/drawing/2014/main" id="{B1299254-C633-4DB3-A831-61A1DE619C3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622909" y="1514475"/>
            <a:ext cx="1898182" cy="1898182"/>
          </a:xfrm>
        </p:spPr>
      </p:pic>
      <p:sp>
        <p:nvSpPr>
          <p:cNvPr id="6" name="TextBox 5">
            <a:extLst>
              <a:ext uri="{FF2B5EF4-FFF2-40B4-BE49-F238E27FC236}">
                <a16:creationId xmlns:a16="http://schemas.microsoft.com/office/drawing/2014/main" id="{C7E9AD0E-DE38-4761-B244-9C8AF55375AD}"/>
              </a:ext>
            </a:extLst>
          </p:cNvPr>
          <p:cNvSpPr txBox="1"/>
          <p:nvPr/>
        </p:nvSpPr>
        <p:spPr>
          <a:xfrm>
            <a:off x="152400" y="3387699"/>
            <a:ext cx="8839200" cy="954107"/>
          </a:xfrm>
          <a:prstGeom prst="rect">
            <a:avLst/>
          </a:prstGeom>
          <a:noFill/>
        </p:spPr>
        <p:txBody>
          <a:bodyPr wrap="square" rtlCol="0">
            <a:spAutoFit/>
          </a:bodyPr>
          <a:lstStyle/>
          <a:p>
            <a:r>
              <a:rPr lang="en-US" sz="1400" b="1" u="sng" dirty="0">
                <a:latin typeface="Arial" panose="020B0604020202020204" pitchFamily="34" charset="0"/>
                <a:cs typeface="Arial" panose="020B0604020202020204" pitchFamily="34" charset="0"/>
              </a:rPr>
              <a:t>Management Trustees</a:t>
            </a:r>
            <a:r>
              <a:rPr lang="en-US" sz="1400" dirty="0">
                <a:latin typeface="Arial" panose="020B0604020202020204" pitchFamily="34" charset="0"/>
                <a:cs typeface="Arial" panose="020B0604020202020204" pitchFamily="34" charset="0"/>
              </a:rPr>
              <a:t>					</a:t>
            </a:r>
            <a:r>
              <a:rPr lang="en-US" sz="1400" b="1" u="sng" dirty="0">
                <a:latin typeface="Arial" panose="020B0604020202020204" pitchFamily="34" charset="0"/>
                <a:cs typeface="Arial" panose="020B0604020202020204" pitchFamily="34" charset="0"/>
              </a:rPr>
              <a:t>Union Trustees</a:t>
            </a:r>
          </a:p>
          <a:p>
            <a:r>
              <a:rPr lang="en-US" sz="1400" dirty="0">
                <a:latin typeface="Arial" panose="020B0604020202020204" pitchFamily="34" charset="0"/>
                <a:cs typeface="Arial" panose="020B0604020202020204" pitchFamily="34" charset="0"/>
              </a:rPr>
              <a:t>Genaro A. Argenio of Argenio Bros.				L. Todd Diorio</a:t>
            </a:r>
          </a:p>
          <a:p>
            <a:r>
              <a:rPr lang="en-US" sz="1400" dirty="0">
                <a:latin typeface="Arial" panose="020B0604020202020204" pitchFamily="34" charset="0"/>
                <a:cs typeface="Arial" panose="020B0604020202020204" pitchFamily="34" charset="0"/>
              </a:rPr>
              <a:t>Michael Mastropietro of Callanan Industries				Jeff Diorio</a:t>
            </a:r>
          </a:p>
          <a:p>
            <a:r>
              <a:rPr lang="en-US" sz="1400" dirty="0">
                <a:latin typeface="Arial" panose="020B0604020202020204" pitchFamily="34" charset="0"/>
                <a:cs typeface="Arial" panose="020B0604020202020204" pitchFamily="34" charset="0"/>
              </a:rPr>
              <a:t>Justin Darrow of Darlind Associates, Inc.				Dean Tamburri</a:t>
            </a:r>
          </a:p>
        </p:txBody>
      </p:sp>
      <p:sp>
        <p:nvSpPr>
          <p:cNvPr id="7" name="TextBox 6">
            <a:extLst>
              <a:ext uri="{FF2B5EF4-FFF2-40B4-BE49-F238E27FC236}">
                <a16:creationId xmlns:a16="http://schemas.microsoft.com/office/drawing/2014/main" id="{91AE999B-7BD0-4096-BF82-F79D1FF09F5E}"/>
              </a:ext>
            </a:extLst>
          </p:cNvPr>
          <p:cNvSpPr txBox="1"/>
          <p:nvPr/>
        </p:nvSpPr>
        <p:spPr>
          <a:xfrm>
            <a:off x="2270479" y="4691580"/>
            <a:ext cx="4343400" cy="1169551"/>
          </a:xfrm>
          <a:prstGeom prst="rect">
            <a:avLst/>
          </a:prstGeom>
          <a:noFill/>
        </p:spPr>
        <p:txBody>
          <a:bodyPr wrap="square" rtlCol="0">
            <a:spAutoFit/>
          </a:bodyPr>
          <a:lstStyle/>
          <a:p>
            <a:pPr algn="ctr"/>
            <a:r>
              <a:rPr lang="en-US" sz="1400" b="1" dirty="0">
                <a:latin typeface="Arial" panose="020B0604020202020204" pitchFamily="34" charset="0"/>
                <a:cs typeface="Arial" panose="020B0604020202020204" pitchFamily="34" charset="0"/>
              </a:rPr>
              <a:t>Local 17 Laborers and Union Contractors</a:t>
            </a:r>
          </a:p>
          <a:p>
            <a:pPr algn="ctr"/>
            <a:r>
              <a:rPr lang="en-US" sz="1400" b="1" dirty="0">
                <a:latin typeface="Arial" panose="020B0604020202020204" pitchFamily="34" charset="0"/>
                <a:cs typeface="Arial" panose="020B0604020202020204" pitchFamily="34" charset="0"/>
              </a:rPr>
              <a:t>Partnering for Safe, Quality Construction, Completed On Time, Within Budget, Using a Skilled, Trained and Productive Local Workforce</a:t>
            </a:r>
          </a:p>
          <a:p>
            <a:pPr algn="ctr"/>
            <a:r>
              <a:rPr lang="en-US" sz="1400" b="1" dirty="0">
                <a:latin typeface="Arial" panose="020B0604020202020204" pitchFamily="34" charset="0"/>
                <a:cs typeface="Arial" panose="020B0604020202020204" pitchFamily="34" charset="0"/>
              </a:rPr>
              <a:t>845-565-2737</a:t>
            </a:r>
          </a:p>
        </p:txBody>
      </p:sp>
      <p:pic>
        <p:nvPicPr>
          <p:cNvPr id="9" name="Picture 8">
            <a:extLst>
              <a:ext uri="{FF2B5EF4-FFF2-40B4-BE49-F238E27FC236}">
                <a16:creationId xmlns:a16="http://schemas.microsoft.com/office/drawing/2014/main" id="{9FA1FC79-D29F-4224-A3CF-9625E7D27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6199" y="4341806"/>
            <a:ext cx="1123759" cy="1652587"/>
          </a:xfrm>
          <a:prstGeom prst="rect">
            <a:avLst/>
          </a:prstGeom>
        </p:spPr>
      </p:pic>
      <p:pic>
        <p:nvPicPr>
          <p:cNvPr id="11" name="Picture 10">
            <a:extLst>
              <a:ext uri="{FF2B5EF4-FFF2-40B4-BE49-F238E27FC236}">
                <a16:creationId xmlns:a16="http://schemas.microsoft.com/office/drawing/2014/main" id="{2F0BBA00-7B27-4FBA-895F-256191AE2E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563" y="4450061"/>
            <a:ext cx="817596" cy="1652587"/>
          </a:xfrm>
          <a:prstGeom prst="rect">
            <a:avLst/>
          </a:prstGeom>
        </p:spPr>
      </p:pic>
      <p:sp>
        <p:nvSpPr>
          <p:cNvPr id="4" name="TextBox 3">
            <a:extLst>
              <a:ext uri="{FF2B5EF4-FFF2-40B4-BE49-F238E27FC236}">
                <a16:creationId xmlns:a16="http://schemas.microsoft.com/office/drawing/2014/main" id="{8BA8655E-4325-8A6F-A004-BA35561A2C24}"/>
              </a:ext>
            </a:extLst>
          </p:cNvPr>
          <p:cNvSpPr txBox="1"/>
          <p:nvPr/>
        </p:nvSpPr>
        <p:spPr>
          <a:xfrm>
            <a:off x="370563" y="6214030"/>
            <a:ext cx="8449395"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Note:  </a:t>
            </a:r>
            <a:r>
              <a:rPr lang="en-US" sz="1200" dirty="0">
                <a:latin typeface="Arial" panose="020B0604020202020204" pitchFamily="34" charset="0"/>
                <a:cs typeface="Arial" panose="020B0604020202020204" pitchFamily="34" charset="0"/>
              </a:rPr>
              <a:t>Local 17 / ENYLDC Changes</a:t>
            </a:r>
          </a:p>
        </p:txBody>
      </p:sp>
    </p:spTree>
    <p:extLst>
      <p:ext uri="{BB962C8B-B14F-4D97-AF65-F5344CB8AC3E}">
        <p14:creationId xmlns:p14="http://schemas.microsoft.com/office/powerpoint/2010/main" val="1753716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92418C5-80B4-44FF-A100-5D3B7775AF8C}"/>
              </a:ext>
            </a:extLst>
          </p:cNvPr>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3897313" y="152401"/>
            <a:ext cx="1066800" cy="1066800"/>
          </a:xfrm>
        </p:spPr>
      </p:pic>
      <p:sp>
        <p:nvSpPr>
          <p:cNvPr id="6" name="TextBox 5">
            <a:extLst>
              <a:ext uri="{FF2B5EF4-FFF2-40B4-BE49-F238E27FC236}">
                <a16:creationId xmlns:a16="http://schemas.microsoft.com/office/drawing/2014/main" id="{9376D7E4-DB72-46B0-8A4F-B0A6B3240FAB}"/>
              </a:ext>
            </a:extLst>
          </p:cNvPr>
          <p:cNvSpPr txBox="1"/>
          <p:nvPr/>
        </p:nvSpPr>
        <p:spPr>
          <a:xfrm>
            <a:off x="2857500" y="1371600"/>
            <a:ext cx="3428999" cy="369332"/>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Local 17 Update</a:t>
            </a:r>
          </a:p>
        </p:txBody>
      </p:sp>
      <p:sp>
        <p:nvSpPr>
          <p:cNvPr id="7" name="TextBox 6">
            <a:extLst>
              <a:ext uri="{FF2B5EF4-FFF2-40B4-BE49-F238E27FC236}">
                <a16:creationId xmlns:a16="http://schemas.microsoft.com/office/drawing/2014/main" id="{9630D2F1-00EE-4C45-975B-DDF18B777546}"/>
              </a:ext>
            </a:extLst>
          </p:cNvPr>
          <p:cNvSpPr txBox="1"/>
          <p:nvPr/>
        </p:nvSpPr>
        <p:spPr>
          <a:xfrm>
            <a:off x="457200" y="1740932"/>
            <a:ext cx="8382000" cy="4524315"/>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Union</a:t>
            </a:r>
          </a:p>
          <a:p>
            <a:endParaRPr lang="en-US" sz="1200" b="1"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     2024 Manhours	+ 1.2 million (increase of 1.85%)</a:t>
            </a:r>
          </a:p>
          <a:p>
            <a:r>
              <a:rPr lang="en-US" sz="1200" dirty="0">
                <a:latin typeface="Arial" panose="020B0604020202020204" pitchFamily="34" charset="0"/>
                <a:cs typeface="Arial" panose="020B0604020202020204" pitchFamily="34" charset="0"/>
              </a:rPr>
              <a:t>     </a:t>
            </a:r>
          </a:p>
          <a:p>
            <a:endParaRPr lang="en-US" sz="1200" b="1"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Sector Hours</a:t>
            </a:r>
            <a:endParaRPr lang="en-US" sz="1200" b="1"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      </a:t>
            </a:r>
            <a:r>
              <a:rPr lang="en-US" sz="1200" b="1" u="sng" dirty="0">
                <a:latin typeface="Arial" panose="020B0604020202020204" pitchFamily="34" charset="0"/>
                <a:cs typeface="Arial" panose="020B0604020202020204" pitchFamily="34" charset="0"/>
              </a:rPr>
              <a:t>Year</a:t>
            </a:r>
            <a:r>
              <a:rPr lang="en-US" sz="1200" dirty="0">
                <a:latin typeface="Arial" panose="020B0604020202020204" pitchFamily="34" charset="0"/>
                <a:cs typeface="Arial" panose="020B0604020202020204" pitchFamily="34" charset="0"/>
              </a:rPr>
              <a:t>			</a:t>
            </a:r>
            <a:r>
              <a:rPr lang="en-US" sz="1200" b="1" u="sng" dirty="0">
                <a:latin typeface="Arial" panose="020B0604020202020204" pitchFamily="34" charset="0"/>
                <a:cs typeface="Arial" panose="020B0604020202020204" pitchFamily="34" charset="0"/>
              </a:rPr>
              <a:t>Building</a:t>
            </a:r>
            <a:r>
              <a:rPr lang="en-US" sz="1200" dirty="0">
                <a:latin typeface="Arial" panose="020B0604020202020204" pitchFamily="34" charset="0"/>
                <a:cs typeface="Arial" panose="020B0604020202020204" pitchFamily="34" charset="0"/>
              </a:rPr>
              <a:t>			</a:t>
            </a:r>
            <a:r>
              <a:rPr lang="en-US" sz="1200" b="1" u="sng" dirty="0">
                <a:latin typeface="Arial" panose="020B0604020202020204" pitchFamily="34" charset="0"/>
                <a:cs typeface="Arial" panose="020B0604020202020204" pitchFamily="34" charset="0"/>
              </a:rPr>
              <a:t>Heavy Highway</a:t>
            </a:r>
          </a:p>
          <a:p>
            <a:endParaRPr lang="en-US" sz="1200" b="1" u="sng"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      2015			58%			42%</a:t>
            </a:r>
          </a:p>
          <a:p>
            <a:r>
              <a:rPr lang="en-US" sz="1200" dirty="0">
                <a:latin typeface="Arial" panose="020B0604020202020204" pitchFamily="34" charset="0"/>
                <a:cs typeface="Arial" panose="020B0604020202020204" pitchFamily="34" charset="0"/>
              </a:rPr>
              <a:t>      2016			51%			49%</a:t>
            </a:r>
          </a:p>
          <a:p>
            <a:r>
              <a:rPr lang="en-US" sz="1200" dirty="0">
                <a:latin typeface="Arial" panose="020B0604020202020204" pitchFamily="34" charset="0"/>
                <a:cs typeface="Arial" panose="020B0604020202020204" pitchFamily="34" charset="0"/>
              </a:rPr>
              <a:t>      2017       			48%			52%</a:t>
            </a:r>
          </a:p>
          <a:p>
            <a:r>
              <a:rPr lang="en-US" sz="1200" dirty="0">
                <a:latin typeface="Arial" panose="020B0604020202020204" pitchFamily="34" charset="0"/>
                <a:cs typeface="Arial" panose="020B0604020202020204" pitchFamily="34" charset="0"/>
              </a:rPr>
              <a:t>      2018			56%			44%</a:t>
            </a:r>
          </a:p>
          <a:p>
            <a:r>
              <a:rPr lang="en-US" sz="1200" dirty="0">
                <a:latin typeface="Arial" panose="020B0604020202020204" pitchFamily="34" charset="0"/>
                <a:cs typeface="Arial" panose="020B0604020202020204" pitchFamily="34" charset="0"/>
              </a:rPr>
              <a:t>      2019			48%			52%</a:t>
            </a:r>
          </a:p>
          <a:p>
            <a:r>
              <a:rPr lang="en-US" sz="1200" dirty="0">
                <a:latin typeface="Arial" panose="020B0604020202020204" pitchFamily="34" charset="0"/>
                <a:cs typeface="Arial" panose="020B0604020202020204" pitchFamily="34" charset="0"/>
              </a:rPr>
              <a:t>      2020  			52%			48%</a:t>
            </a:r>
          </a:p>
          <a:p>
            <a:r>
              <a:rPr lang="en-US" sz="1200" dirty="0">
                <a:latin typeface="Arial" panose="020B0604020202020204" pitchFamily="34" charset="0"/>
                <a:cs typeface="Arial" panose="020B0604020202020204" pitchFamily="34" charset="0"/>
              </a:rPr>
              <a:t>      2021			45%			55%</a:t>
            </a:r>
          </a:p>
          <a:p>
            <a:r>
              <a:rPr lang="en-US" sz="1200" dirty="0">
                <a:latin typeface="Arial" panose="020B0604020202020204" pitchFamily="34" charset="0"/>
                <a:cs typeface="Arial" panose="020B0604020202020204" pitchFamily="34" charset="0"/>
              </a:rPr>
              <a:t>      2022			38%			62%</a:t>
            </a:r>
          </a:p>
          <a:p>
            <a:r>
              <a:rPr lang="en-US" sz="1200" dirty="0">
                <a:latin typeface="Arial" panose="020B0604020202020204" pitchFamily="34" charset="0"/>
                <a:cs typeface="Arial" panose="020B0604020202020204" pitchFamily="34" charset="0"/>
              </a:rPr>
              <a:t>      2023			34%			66%</a:t>
            </a:r>
          </a:p>
          <a:p>
            <a:r>
              <a:rPr lang="en-US" sz="1200" dirty="0">
                <a:latin typeface="Arial" panose="020B0604020202020204" pitchFamily="34" charset="0"/>
                <a:cs typeface="Arial" panose="020B0604020202020204" pitchFamily="34" charset="0"/>
              </a:rPr>
              <a:t>      2024			</a:t>
            </a:r>
            <a:r>
              <a:rPr lang="en-US" sz="1200" u="sng" dirty="0">
                <a:latin typeface="Arial" panose="020B0604020202020204" pitchFamily="34" charset="0"/>
                <a:cs typeface="Arial" panose="020B0604020202020204" pitchFamily="34" charset="0"/>
              </a:rPr>
              <a:t>35%</a:t>
            </a:r>
            <a:r>
              <a:rPr lang="en-US" sz="1200" dirty="0">
                <a:latin typeface="Arial" panose="020B0604020202020204" pitchFamily="34" charset="0"/>
                <a:cs typeface="Arial" panose="020B0604020202020204" pitchFamily="34" charset="0"/>
              </a:rPr>
              <a:t>			</a:t>
            </a:r>
            <a:r>
              <a:rPr lang="en-US" sz="1200" u="sng" dirty="0">
                <a:latin typeface="Arial" panose="020B0604020202020204" pitchFamily="34" charset="0"/>
                <a:cs typeface="Arial" panose="020B0604020202020204" pitchFamily="34" charset="0"/>
              </a:rPr>
              <a:t>65%</a:t>
            </a:r>
          </a:p>
          <a:p>
            <a:r>
              <a:rPr lang="en-US" sz="1200" dirty="0">
                <a:latin typeface="Arial" panose="020B0604020202020204" pitchFamily="34" charset="0"/>
                <a:cs typeface="Arial" panose="020B0604020202020204" pitchFamily="34" charset="0"/>
              </a:rPr>
              <a:t>	</a:t>
            </a:r>
          </a:p>
          <a:p>
            <a:r>
              <a:rPr lang="en-US" sz="1200" dirty="0">
                <a:latin typeface="Arial" panose="020B0604020202020204" pitchFamily="34" charset="0"/>
                <a:cs typeface="Arial" panose="020B0604020202020204" pitchFamily="34" charset="0"/>
              </a:rPr>
              <a:t>	10-year average	46.5%			53.5%</a:t>
            </a:r>
          </a:p>
          <a:p>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092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EA50C-529C-4CDA-B38A-9C14CA28543D}"/>
              </a:ext>
            </a:extLst>
          </p:cNvPr>
          <p:cNvSpPr>
            <a:spLocks noGrp="1"/>
          </p:cNvSpPr>
          <p:nvPr>
            <p:ph type="title"/>
          </p:nvPr>
        </p:nvSpPr>
        <p:spPr>
          <a:xfrm>
            <a:off x="457200" y="595131"/>
            <a:ext cx="8229600" cy="715962"/>
          </a:xfrm>
        </p:spPr>
        <p:txBody>
          <a:bodyPr>
            <a:normAutofit fontScale="90000"/>
          </a:bodyPr>
          <a:lstStyle/>
          <a:p>
            <a:r>
              <a:rPr lang="en-US" b="1" u="sng" dirty="0"/>
              <a:t>Our Strategy</a:t>
            </a:r>
            <a:br>
              <a:rPr lang="en-US" b="1" u="sng" dirty="0"/>
            </a:br>
            <a:r>
              <a:rPr lang="en-US" dirty="0"/>
              <a:t>				</a:t>
            </a:r>
            <a:endParaRPr lang="en-US" b="1" u="sng" dirty="0"/>
          </a:p>
        </p:txBody>
      </p:sp>
      <p:sp>
        <p:nvSpPr>
          <p:cNvPr id="3" name="Content Placeholder 2">
            <a:extLst>
              <a:ext uri="{FF2B5EF4-FFF2-40B4-BE49-F238E27FC236}">
                <a16:creationId xmlns:a16="http://schemas.microsoft.com/office/drawing/2014/main" id="{80CDCE0D-D680-4A06-947D-C2D2AF76B70F}"/>
              </a:ext>
            </a:extLst>
          </p:cNvPr>
          <p:cNvSpPr>
            <a:spLocks noGrp="1"/>
          </p:cNvSpPr>
          <p:nvPr>
            <p:ph idx="1"/>
          </p:nvPr>
        </p:nvSpPr>
        <p:spPr>
          <a:xfrm>
            <a:off x="152400" y="1133496"/>
            <a:ext cx="8839200" cy="5343503"/>
          </a:xfrm>
        </p:spPr>
        <p:txBody>
          <a:bodyPr>
            <a:normAutofit/>
          </a:bodyPr>
          <a:lstStyle/>
          <a:p>
            <a:r>
              <a:rPr lang="en-US" sz="2400" dirty="0"/>
              <a:t>Inception to Opening</a:t>
            </a:r>
          </a:p>
          <a:p>
            <a:r>
              <a:rPr lang="en-US" sz="2400" dirty="0"/>
              <a:t>Marketing – (ADR, Updating PLA Brochure)</a:t>
            </a:r>
          </a:p>
          <a:p>
            <a:r>
              <a:rPr lang="en-US" sz="2400" dirty="0"/>
              <a:t>Political Activism - Legislation</a:t>
            </a:r>
          </a:p>
          <a:p>
            <a:r>
              <a:rPr lang="en-US" sz="2400" dirty="0"/>
              <a:t>Board Positions</a:t>
            </a:r>
          </a:p>
          <a:p>
            <a:r>
              <a:rPr lang="en-US" sz="2400" dirty="0"/>
              <a:t>Market Recovery – </a:t>
            </a:r>
            <a:r>
              <a:rPr lang="en-US" sz="2000" dirty="0"/>
              <a:t>Warehouse Agreement, Pinpoint $, Target Funds</a:t>
            </a:r>
          </a:p>
          <a:p>
            <a:r>
              <a:rPr lang="en-US" sz="2400" dirty="0"/>
              <a:t>Target Private Sector </a:t>
            </a:r>
          </a:p>
          <a:p>
            <a:pPr marL="0" indent="0">
              <a:buNone/>
            </a:pPr>
            <a:r>
              <a:rPr lang="en-US" sz="2400" dirty="0"/>
              <a:t>    	Warehouse/ Distribution</a:t>
            </a:r>
            <a:r>
              <a:rPr lang="en-US" sz="2400" dirty="0">
                <a:solidFill>
                  <a:srgbClr val="FF0000"/>
                </a:solidFill>
              </a:rPr>
              <a:t>    	</a:t>
            </a:r>
            <a:endParaRPr lang="en-US" sz="2400" dirty="0"/>
          </a:p>
          <a:p>
            <a:pPr marL="0" indent="0">
              <a:buNone/>
            </a:pPr>
            <a:r>
              <a:rPr lang="en-US" sz="2400" dirty="0"/>
              <a:t>    	Energy Sector – Diversified Energy Sources</a:t>
            </a:r>
          </a:p>
          <a:p>
            <a:r>
              <a:rPr lang="en-US" sz="2400" dirty="0"/>
              <a:t>Support Signatory Contractors</a:t>
            </a:r>
          </a:p>
          <a:p>
            <a:r>
              <a:rPr lang="en-US" sz="2400" dirty="0"/>
              <a:t>Partnerships</a:t>
            </a:r>
          </a:p>
          <a:p>
            <a:r>
              <a:rPr lang="en-US" sz="2400" dirty="0"/>
              <a:t>PLA’s</a:t>
            </a:r>
          </a:p>
          <a:p>
            <a:endParaRPr lang="en-US" sz="2400" dirty="0"/>
          </a:p>
          <a:p>
            <a:pPr marL="0" indent="0">
              <a:buNone/>
            </a:pPr>
            <a:endParaRPr lang="en-US" dirty="0"/>
          </a:p>
          <a:p>
            <a:endParaRPr lang="en-US" dirty="0"/>
          </a:p>
        </p:txBody>
      </p:sp>
      <p:pic>
        <p:nvPicPr>
          <p:cNvPr id="5" name="Picture 4">
            <a:extLst>
              <a:ext uri="{FF2B5EF4-FFF2-40B4-BE49-F238E27FC236}">
                <a16:creationId xmlns:a16="http://schemas.microsoft.com/office/drawing/2014/main" id="{0C7E6072-ADB1-4A87-BC6C-DCD16D259A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410" y="3696405"/>
            <a:ext cx="417579" cy="395281"/>
          </a:xfrm>
          <a:prstGeom prst="rect">
            <a:avLst/>
          </a:prstGeom>
        </p:spPr>
      </p:pic>
      <p:pic>
        <p:nvPicPr>
          <p:cNvPr id="8" name="Picture 7">
            <a:extLst>
              <a:ext uri="{FF2B5EF4-FFF2-40B4-BE49-F238E27FC236}">
                <a16:creationId xmlns:a16="http://schemas.microsoft.com/office/drawing/2014/main" id="{2FABFE71-F895-F48F-2018-2FA084A30A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410" y="4091686"/>
            <a:ext cx="417579" cy="395281"/>
          </a:xfrm>
          <a:prstGeom prst="rect">
            <a:avLst/>
          </a:prstGeom>
        </p:spPr>
      </p:pic>
    </p:spTree>
    <p:extLst>
      <p:ext uri="{BB962C8B-B14F-4D97-AF65-F5344CB8AC3E}">
        <p14:creationId xmlns:p14="http://schemas.microsoft.com/office/powerpoint/2010/main" val="1473785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D4C2B32-9830-4C47-B245-E40CB250655F}"/>
              </a:ext>
            </a:extLst>
          </p:cNvPr>
          <p:cNvSpPr>
            <a:spLocks noGrp="1"/>
          </p:cNvSpPr>
          <p:nvPr>
            <p:ph idx="4294967295"/>
          </p:nvPr>
        </p:nvSpPr>
        <p:spPr>
          <a:xfrm>
            <a:off x="228600" y="228600"/>
            <a:ext cx="8763000" cy="6172200"/>
          </a:xfrm>
        </p:spPr>
        <p:txBody>
          <a:bodyPr>
            <a:normAutofit fontScale="77500" lnSpcReduction="20000"/>
          </a:bodyPr>
          <a:lstStyle/>
          <a:p>
            <a:pPr marL="0" indent="0">
              <a:buNone/>
            </a:pPr>
            <a:endParaRPr lang="en-US" sz="2400" b="1" dirty="0"/>
          </a:p>
          <a:p>
            <a:pPr marL="0" indent="0">
              <a:buNone/>
            </a:pPr>
            <a:r>
              <a:rPr lang="en-US" sz="5100" b="1" dirty="0">
                <a:latin typeface="Arial" panose="020B0604020202020204" pitchFamily="34" charset="0"/>
                <a:cs typeface="Arial" panose="020B0604020202020204" pitchFamily="34" charset="0"/>
              </a:rPr>
              <a:t>Marketing</a:t>
            </a:r>
            <a:endParaRPr lang="en-US" sz="5100"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Partnerships </a:t>
            </a:r>
          </a:p>
          <a:p>
            <a:pPr marL="0" indent="0">
              <a:lnSpc>
                <a:spcPct val="120000"/>
              </a:lnSpc>
              <a:buNone/>
            </a:pPr>
            <a:r>
              <a:rPr lang="en-US" dirty="0">
                <a:latin typeface="Arial" panose="020B0604020202020204" pitchFamily="34" charset="0"/>
                <a:cs typeface="Arial" panose="020B0604020202020204" pitchFamily="34" charset="0"/>
              </a:rPr>
              <a:t>Orange County Partnership </a:t>
            </a:r>
          </a:p>
          <a:p>
            <a:pPr marL="0" indent="0">
              <a:lnSpc>
                <a:spcPct val="120000"/>
              </a:lnSpc>
              <a:buNone/>
            </a:pPr>
            <a:r>
              <a:rPr lang="en-US" dirty="0">
                <a:latin typeface="Arial" panose="020B0604020202020204" pitchFamily="34" charset="0"/>
                <a:cs typeface="Arial" panose="020B0604020202020204" pitchFamily="34" charset="0"/>
              </a:rPr>
              <a:t>Mid Hudson Pattern for Progress</a:t>
            </a:r>
          </a:p>
          <a:p>
            <a:pPr marL="0" indent="0">
              <a:buNone/>
            </a:pPr>
            <a:r>
              <a:rPr lang="en-US" dirty="0">
                <a:latin typeface="Arial" panose="020B0604020202020204" pitchFamily="34" charset="0"/>
                <a:cs typeface="Arial" panose="020B0604020202020204" pitchFamily="34" charset="0"/>
              </a:rPr>
              <a:t>HVCIP</a:t>
            </a:r>
          </a:p>
          <a:p>
            <a:pPr marL="0" indent="0">
              <a:buNone/>
            </a:pPr>
            <a:r>
              <a:rPr lang="en-US" dirty="0">
                <a:latin typeface="Arial" panose="020B0604020202020204" pitchFamily="34" charset="0"/>
                <a:cs typeface="Arial" panose="020B0604020202020204" pitchFamily="34" charset="0"/>
              </a:rPr>
              <a:t>Contractor Assoc. – CCA, CIC, NECA, MCA, Fabricator &amp; Erector, SMACNA  etc.</a:t>
            </a:r>
          </a:p>
          <a:p>
            <a:pPr marL="0" indent="0">
              <a:lnSpc>
                <a:spcPct val="120000"/>
              </a:lnSpc>
              <a:buNone/>
            </a:pPr>
            <a:r>
              <a:rPr lang="en-US" dirty="0">
                <a:latin typeface="Arial" panose="020B0604020202020204" pitchFamily="34" charset="0"/>
                <a:cs typeface="Arial" panose="020B0604020202020204" pitchFamily="34" charset="0"/>
              </a:rPr>
              <a:t>H.V. Building &amp; Construction Labor Management Alliance</a:t>
            </a:r>
          </a:p>
          <a:p>
            <a:pPr marL="0" indent="0">
              <a:lnSpc>
                <a:spcPct val="120000"/>
              </a:lnSpc>
              <a:buNone/>
            </a:pPr>
            <a:r>
              <a:rPr lang="en-US" dirty="0">
                <a:latin typeface="Arial" panose="020B0604020202020204" pitchFamily="34" charset="0"/>
                <a:cs typeface="Arial" panose="020B0604020202020204" pitchFamily="34" charset="0"/>
              </a:rPr>
              <a:t>Sullivan County Partnership</a:t>
            </a:r>
          </a:p>
          <a:p>
            <a:pPr marL="0" indent="0">
              <a:lnSpc>
                <a:spcPct val="120000"/>
              </a:lnSpc>
              <a:buNone/>
            </a:pPr>
            <a:r>
              <a:rPr lang="en-US" dirty="0">
                <a:latin typeface="Arial" panose="020B0604020202020204" pitchFamily="34" charset="0"/>
                <a:cs typeface="Arial" panose="020B0604020202020204" pitchFamily="34" charset="0"/>
              </a:rPr>
              <a:t>Coalitions (17 future 86)</a:t>
            </a:r>
          </a:p>
          <a:p>
            <a:pPr marL="0" indent="0">
              <a:lnSpc>
                <a:spcPct val="120000"/>
              </a:lnSpc>
              <a:buNone/>
            </a:pPr>
            <a:r>
              <a:rPr lang="en-US" dirty="0">
                <a:latin typeface="Arial" panose="020B0604020202020204" pitchFamily="34" charset="0"/>
                <a:cs typeface="Arial" panose="020B0604020202020204" pitchFamily="34" charset="0"/>
              </a:rPr>
              <a:t>BOCES</a:t>
            </a:r>
          </a:p>
          <a:p>
            <a:pPr marL="0" indent="0">
              <a:lnSpc>
                <a:spcPct val="120000"/>
              </a:lnSpc>
              <a:buNone/>
            </a:pPr>
            <a:r>
              <a:rPr lang="en-US" dirty="0">
                <a:latin typeface="Arial" panose="020B0604020202020204" pitchFamily="34" charset="0"/>
                <a:cs typeface="Arial" panose="020B0604020202020204" pitchFamily="34" charset="0"/>
              </a:rPr>
              <a:t>ADR – Ullico &amp; American Global</a:t>
            </a:r>
            <a:endParaRPr lang="en-US" dirty="0"/>
          </a:p>
        </p:txBody>
      </p:sp>
    </p:spTree>
    <p:extLst>
      <p:ext uri="{BB962C8B-B14F-4D97-AF65-F5344CB8AC3E}">
        <p14:creationId xmlns:p14="http://schemas.microsoft.com/office/powerpoint/2010/main" val="2063911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E1754-CB28-424A-AA88-512742233ECF}"/>
              </a:ext>
            </a:extLst>
          </p:cNvPr>
          <p:cNvSpPr>
            <a:spLocks noGrp="1"/>
          </p:cNvSpPr>
          <p:nvPr>
            <p:ph type="title"/>
          </p:nvPr>
        </p:nvSpPr>
        <p:spPr>
          <a:xfrm>
            <a:off x="457200" y="0"/>
            <a:ext cx="8229600" cy="1143000"/>
          </a:xfrm>
        </p:spPr>
        <p:txBody>
          <a:bodyPr/>
          <a:lstStyle/>
          <a:p>
            <a:r>
              <a:rPr lang="en-US" b="1" u="sng" dirty="0"/>
              <a:t>Boards</a:t>
            </a:r>
          </a:p>
        </p:txBody>
      </p:sp>
      <p:sp>
        <p:nvSpPr>
          <p:cNvPr id="3" name="Content Placeholder 2">
            <a:extLst>
              <a:ext uri="{FF2B5EF4-FFF2-40B4-BE49-F238E27FC236}">
                <a16:creationId xmlns:a16="http://schemas.microsoft.com/office/drawing/2014/main" id="{F2D852E1-8B30-4D7D-A929-80599C5A3B2F}"/>
              </a:ext>
            </a:extLst>
          </p:cNvPr>
          <p:cNvSpPr>
            <a:spLocks noGrp="1"/>
          </p:cNvSpPr>
          <p:nvPr>
            <p:ph idx="1"/>
          </p:nvPr>
        </p:nvSpPr>
        <p:spPr>
          <a:xfrm>
            <a:off x="448376" y="1429988"/>
            <a:ext cx="4276024" cy="5275606"/>
          </a:xfrm>
        </p:spPr>
        <p:txBody>
          <a:bodyPr>
            <a:normAutofit lnSpcReduction="10000"/>
          </a:bodyPr>
          <a:lstStyle/>
          <a:p>
            <a:pPr marL="0" indent="0">
              <a:buNone/>
            </a:pPr>
            <a:r>
              <a:rPr lang="en-US" sz="1400" b="1" dirty="0">
                <a:latin typeface="Arial" panose="020B0604020202020204" pitchFamily="34" charset="0"/>
                <a:cs typeface="Arial" panose="020B0604020202020204" pitchFamily="34" charset="0"/>
              </a:rPr>
              <a:t>	IDA</a:t>
            </a:r>
          </a:p>
          <a:p>
            <a:endParaRPr lang="en-US" sz="1400" b="1"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Ulster County</a:t>
            </a:r>
          </a:p>
          <a:p>
            <a:pPr>
              <a:buFontTx/>
              <a:buChar char="-"/>
            </a:pPr>
            <a:r>
              <a:rPr lang="en-US" sz="1200" dirty="0">
                <a:latin typeface="Arial" panose="020B0604020202020204" pitchFamily="34" charset="0"/>
                <a:cs typeface="Arial" panose="020B0604020202020204" pitchFamily="34" charset="0"/>
              </a:rPr>
              <a:t>Mike Ham (OE)</a:t>
            </a:r>
          </a:p>
          <a:p>
            <a:pPr marL="0" indent="0">
              <a:buNone/>
            </a:pPr>
            <a:endParaRPr lang="en-US" sz="1200"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Note:  Labor Policy </a:t>
            </a:r>
          </a:p>
          <a:p>
            <a:pPr>
              <a:buFontTx/>
              <a:buChar char="-"/>
            </a:pPr>
            <a:endParaRPr lang="en-US" sz="1200"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Orange County</a:t>
            </a:r>
          </a:p>
          <a:p>
            <a:pPr>
              <a:buFontTx/>
              <a:buChar char="-"/>
            </a:pPr>
            <a:r>
              <a:rPr lang="en-US" sz="1200" dirty="0">
                <a:latin typeface="Arial" panose="020B0604020202020204" pitchFamily="34" charset="0"/>
                <a:cs typeface="Arial" panose="020B0604020202020204" pitchFamily="34" charset="0"/>
              </a:rPr>
              <a:t>Dean Tamburri (Laborers’) </a:t>
            </a:r>
          </a:p>
          <a:p>
            <a:pPr marL="0" indent="0">
              <a:buNone/>
            </a:pP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Note:  Local Labor Policy 85%</a:t>
            </a:r>
          </a:p>
          <a:p>
            <a:pPr marL="0" indent="0">
              <a:buNone/>
            </a:pPr>
            <a:r>
              <a:rPr lang="en-US" sz="1200" dirty="0">
                <a:latin typeface="Arial" panose="020B0604020202020204" pitchFamily="34" charset="0"/>
                <a:cs typeface="Arial" panose="020B0604020202020204" pitchFamily="34" charset="0"/>
              </a:rPr>
              <a:t>                   </a:t>
            </a:r>
          </a:p>
          <a:p>
            <a:r>
              <a:rPr lang="en-US" sz="1400" b="1" dirty="0">
                <a:latin typeface="Arial" panose="020B0604020202020204" pitchFamily="34" charset="0"/>
                <a:cs typeface="Arial" panose="020B0604020202020204" pitchFamily="34" charset="0"/>
              </a:rPr>
              <a:t>Dutchess County </a:t>
            </a:r>
          </a:p>
          <a:p>
            <a:pPr>
              <a:buFontTx/>
              <a:buChar char="-"/>
            </a:pPr>
            <a:r>
              <a:rPr lang="en-US" sz="1200" dirty="0">
                <a:latin typeface="Arial" panose="020B0604020202020204" pitchFamily="34" charset="0"/>
                <a:cs typeface="Arial" panose="020B0604020202020204" pitchFamily="34" charset="0"/>
              </a:rPr>
              <a:t>Al Torreggiani</a:t>
            </a:r>
          </a:p>
          <a:p>
            <a:pPr marL="0" indent="0">
              <a:buNone/>
            </a:pP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Note:  Local Workforce Policy</a:t>
            </a:r>
          </a:p>
          <a:p>
            <a:pPr marL="0" indent="0">
              <a:buNone/>
            </a:pPr>
            <a:endParaRPr lang="en-US" sz="1200"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Sullivan County</a:t>
            </a:r>
          </a:p>
          <a:p>
            <a:pPr>
              <a:buFontTx/>
              <a:buChar char="-"/>
            </a:pPr>
            <a:r>
              <a:rPr lang="en-US" sz="1200" dirty="0">
                <a:latin typeface="Arial" panose="020B0604020202020204" pitchFamily="34" charset="0"/>
                <a:cs typeface="Arial" panose="020B0604020202020204" pitchFamily="34" charset="0"/>
              </a:rPr>
              <a:t>Scott Smith (Carpenters) </a:t>
            </a:r>
          </a:p>
          <a:p>
            <a:pPr>
              <a:buFontTx/>
              <a:buChar char="-"/>
            </a:pPr>
            <a:r>
              <a:rPr lang="en-US" sz="1200" dirty="0">
                <a:latin typeface="Arial" panose="020B0604020202020204" pitchFamily="34" charset="0"/>
                <a:cs typeface="Arial" panose="020B0604020202020204" pitchFamily="34" charset="0"/>
              </a:rPr>
              <a:t>Note: Local Labor Policy</a:t>
            </a:r>
          </a:p>
          <a:p>
            <a:pPr marL="0" indent="0">
              <a:buNone/>
            </a:pPr>
            <a:endParaRPr lang="en-US" sz="1200"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Town of Montgomery</a:t>
            </a:r>
          </a:p>
          <a:p>
            <a:pPr>
              <a:buFontTx/>
              <a:buChar char="-"/>
            </a:pPr>
            <a:r>
              <a:rPr lang="en-US" sz="1200" dirty="0">
                <a:latin typeface="Arial" panose="020B0604020202020204" pitchFamily="34" charset="0"/>
                <a:cs typeface="Arial" panose="020B0604020202020204" pitchFamily="34" charset="0"/>
              </a:rPr>
              <a:t>John Dickson (IBEW) - Retired</a:t>
            </a:r>
          </a:p>
          <a:p>
            <a:pPr>
              <a:buFontTx/>
              <a:buChar char="-"/>
            </a:pPr>
            <a:r>
              <a:rPr lang="en-US" sz="1200" dirty="0">
                <a:latin typeface="Arial" panose="020B0604020202020204" pitchFamily="34" charset="0"/>
                <a:cs typeface="Arial" panose="020B0604020202020204" pitchFamily="34" charset="0"/>
              </a:rPr>
              <a:t>Matt Stoddard (IW)</a:t>
            </a:r>
          </a:p>
          <a:p>
            <a:pPr marL="0" indent="0">
              <a:buNone/>
            </a:pPr>
            <a:r>
              <a:rPr lang="en-US" sz="1200" dirty="0">
                <a:latin typeface="Arial" panose="020B0604020202020204" pitchFamily="34" charset="0"/>
                <a:cs typeface="Arial" panose="020B0604020202020204" pitchFamily="34" charset="0"/>
              </a:rPr>
              <a:t>        Note:  Local Labor Policy 85%</a:t>
            </a:r>
          </a:p>
          <a:p>
            <a:pPr marL="0" indent="0">
              <a:buNone/>
            </a:pPr>
            <a:r>
              <a:rPr lang="en-US" sz="1200" dirty="0">
                <a:latin typeface="Arial" panose="020B0604020202020204" pitchFamily="34" charset="0"/>
                <a:cs typeface="Arial" panose="020B0604020202020204" pitchFamily="34" charset="0"/>
              </a:rPr>
              <a:t>        </a:t>
            </a:r>
          </a:p>
          <a:p>
            <a:pPr marL="0" indent="0">
              <a:buNone/>
            </a:pPr>
            <a:endParaRPr lang="en-US" sz="12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79CFBC4-516B-95CA-949D-8AB425581170}"/>
              </a:ext>
            </a:extLst>
          </p:cNvPr>
          <p:cNvSpPr txBox="1"/>
          <p:nvPr/>
        </p:nvSpPr>
        <p:spPr>
          <a:xfrm>
            <a:off x="5619750" y="1828562"/>
            <a:ext cx="3048000" cy="4401205"/>
          </a:xfrm>
          <a:prstGeom prst="rect">
            <a:avLst/>
          </a:prstGeom>
          <a:noFill/>
        </p:spPr>
        <p:txBody>
          <a:bodyPr wrap="square">
            <a:spAutoFit/>
          </a:bodyPr>
          <a:lstStyle/>
          <a:p>
            <a:r>
              <a:rPr lang="en-US" sz="1400" b="1" dirty="0">
                <a:latin typeface="Arial" panose="020B0604020202020204" pitchFamily="34" charset="0"/>
                <a:cs typeface="Arial" panose="020B0604020202020204" pitchFamily="34" charset="0"/>
              </a:rPr>
              <a:t>Ulster County EDC </a:t>
            </a:r>
          </a:p>
          <a:p>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Chris Cerone (Laborers)</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S.C. Workforce Development</a:t>
            </a:r>
          </a:p>
          <a:p>
            <a:pPr marL="285750" indent="-285750">
              <a:buFont typeface="Arial" panose="020B0604020202020204" pitchFamily="34" charset="0"/>
              <a:buChar char="•"/>
            </a:pPr>
            <a:endParaRPr lang="en-US" sz="14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Rich Whitney (Laborers)</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City of Newburgh IDA Board?</a:t>
            </a: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Note:  Governor Veto on IDA</a:t>
            </a:r>
          </a:p>
        </p:txBody>
      </p:sp>
    </p:spTree>
    <p:extLst>
      <p:ext uri="{BB962C8B-B14F-4D97-AF65-F5344CB8AC3E}">
        <p14:creationId xmlns:p14="http://schemas.microsoft.com/office/powerpoint/2010/main" val="771317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84106-3C02-1853-601C-5E3AE14FB427}"/>
              </a:ext>
            </a:extLst>
          </p:cNvPr>
          <p:cNvSpPr>
            <a:spLocks noGrp="1"/>
          </p:cNvSpPr>
          <p:nvPr>
            <p:ph type="title"/>
          </p:nvPr>
        </p:nvSpPr>
        <p:spPr/>
        <p:txBody>
          <a:bodyPr/>
          <a:lstStyle/>
          <a:p>
            <a:r>
              <a:rPr lang="en-US" dirty="0"/>
              <a:t>Orange County Partnership</a:t>
            </a:r>
          </a:p>
        </p:txBody>
      </p:sp>
      <p:sp>
        <p:nvSpPr>
          <p:cNvPr id="3" name="TextBox 2">
            <a:extLst>
              <a:ext uri="{FF2B5EF4-FFF2-40B4-BE49-F238E27FC236}">
                <a16:creationId xmlns:a16="http://schemas.microsoft.com/office/drawing/2014/main" id="{7C6D4E88-BC81-C224-7FB2-67D5A3BEDD32}"/>
              </a:ext>
            </a:extLst>
          </p:cNvPr>
          <p:cNvSpPr txBox="1"/>
          <p:nvPr/>
        </p:nvSpPr>
        <p:spPr>
          <a:xfrm>
            <a:off x="609600" y="1676400"/>
            <a:ext cx="7924800" cy="4832092"/>
          </a:xfrm>
          <a:prstGeom prst="rect">
            <a:avLst/>
          </a:prstGeom>
          <a:noFill/>
        </p:spPr>
        <p:txBody>
          <a:bodyPr wrap="square" rtlCol="0">
            <a:spAutoFit/>
          </a:bodyPr>
          <a:lstStyle/>
          <a:p>
            <a:endParaRPr lang="en-US" sz="1400" dirty="0">
              <a:latin typeface="Arial" panose="020B0604020202020204" pitchFamily="34" charset="0"/>
              <a:cs typeface="Arial" panose="020B0604020202020204" pitchFamily="34" charset="0"/>
            </a:endParaRPr>
          </a:p>
          <a:p>
            <a:r>
              <a:rPr lang="en-US" sz="1400" b="1" u="sng" dirty="0">
                <a:latin typeface="Arial" panose="020B0604020202020204" pitchFamily="34" charset="0"/>
                <a:cs typeface="Arial" panose="020B0604020202020204" pitchFamily="34" charset="0"/>
              </a:rPr>
              <a:t>Investor – Members</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Ironworkers 417		N.A. State Carpenters		A. Servidone</a:t>
            </a:r>
          </a:p>
          <a:p>
            <a:r>
              <a:rPr lang="en-US" sz="1400" dirty="0">
                <a:latin typeface="Arial" panose="020B0604020202020204" pitchFamily="34" charset="0"/>
                <a:cs typeface="Arial" panose="020B0604020202020204" pitchFamily="34" charset="0"/>
              </a:rPr>
              <a:t>SMACNA			Argenio Bros.		Armistead Mechanical</a:t>
            </a:r>
          </a:p>
          <a:p>
            <a:r>
              <a:rPr lang="en-US" sz="1400" dirty="0">
                <a:latin typeface="Arial" panose="020B0604020202020204" pitchFamily="34" charset="0"/>
                <a:cs typeface="Arial" panose="020B0604020202020204" pitchFamily="34" charset="0"/>
              </a:rPr>
              <a:t>Butler			E-J Electric			Holt Construction</a:t>
            </a:r>
          </a:p>
          <a:p>
            <a:r>
              <a:rPr lang="en-US" sz="1400" dirty="0">
                <a:latin typeface="Arial" panose="020B0604020202020204" pitchFamily="34" charset="0"/>
                <a:cs typeface="Arial" panose="020B0604020202020204" pitchFamily="34" charset="0"/>
              </a:rPr>
              <a:t>Laborers’ Local 17 LECET	Perreca Electric		Sessler Wrecking	</a:t>
            </a:r>
          </a:p>
          <a:p>
            <a:r>
              <a:rPr lang="en-US" sz="1400" dirty="0">
                <a:latin typeface="Arial" panose="020B0604020202020204" pitchFamily="34" charset="0"/>
                <a:cs typeface="Arial" panose="020B0604020202020204" pitchFamily="34" charset="0"/>
              </a:rPr>
              <a:t>The Pike Co.		Tri-State Drywall		Petillo Const.</a:t>
            </a:r>
          </a:p>
          <a:p>
            <a:r>
              <a:rPr lang="en-US" sz="1400" dirty="0">
                <a:latin typeface="Arial" panose="020B0604020202020204" pitchFamily="34" charset="0"/>
                <a:cs typeface="Arial" panose="020B0604020202020204" pitchFamily="34" charset="0"/>
              </a:rPr>
              <a:t>IUOE Local 825 ELEC		Construction Contractors Assoc.	Tam Enterprises</a:t>
            </a:r>
          </a:p>
          <a:p>
            <a:r>
              <a:rPr lang="en-US" sz="1400" dirty="0">
                <a:latin typeface="Arial" panose="020B0604020202020204" pitchFamily="34" charset="0"/>
                <a:cs typeface="Arial" panose="020B0604020202020204" pitchFamily="34" charset="0"/>
              </a:rPr>
              <a:t>Tectonic			Sullivan Construction Group	Advanced Testing</a:t>
            </a:r>
          </a:p>
          <a:p>
            <a:r>
              <a:rPr lang="en-US" sz="1400" dirty="0">
                <a:latin typeface="Arial" panose="020B0604020202020204" pitchFamily="34" charset="0"/>
                <a:cs typeface="Arial" panose="020B0604020202020204" pitchFamily="34" charset="0"/>
              </a:rPr>
              <a:t>Fabricators &amp; Erectors 		DA Collins			Dillon &amp; Semenovich</a:t>
            </a:r>
          </a:p>
          <a:p>
            <a:r>
              <a:rPr lang="en-US" sz="1400" dirty="0">
                <a:latin typeface="Arial" panose="020B0604020202020204" pitchFamily="34" charset="0"/>
                <a:cs typeface="Arial" panose="020B0604020202020204" pitchFamily="34" charset="0"/>
              </a:rPr>
              <a:t>LeChase			Hudson Valley Steel		MDS HVAC</a:t>
            </a:r>
          </a:p>
          <a:p>
            <a:r>
              <a:rPr lang="en-US" sz="1400" dirty="0">
                <a:latin typeface="Arial" panose="020B0604020202020204" pitchFamily="34" charset="0"/>
                <a:cs typeface="Arial" panose="020B0604020202020204" pitchFamily="34" charset="0"/>
              </a:rPr>
              <a:t>Whiting – Turner		Advanced Disaster		Darlind</a:t>
            </a:r>
          </a:p>
          <a:p>
            <a:r>
              <a:rPr lang="en-US" sz="1400" dirty="0">
                <a:latin typeface="Arial" panose="020B0604020202020204" pitchFamily="34" charset="0"/>
                <a:cs typeface="Arial" panose="020B0604020202020204" pitchFamily="34" charset="0"/>
              </a:rPr>
              <a:t>Hudson Valley Building &amp; Construction Trades Council		</a:t>
            </a: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					Note:  30K HVBCTC</a:t>
            </a:r>
          </a:p>
          <a:p>
            <a:r>
              <a:rPr lang="en-US" sz="1400" dirty="0">
                <a:latin typeface="Arial" panose="020B0604020202020204" pitchFamily="34" charset="0"/>
                <a:cs typeface="Arial" panose="020B0604020202020204" pitchFamily="34" charset="0"/>
              </a:rPr>
              <a:t>					           ? Contractors</a:t>
            </a:r>
          </a:p>
          <a:p>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3868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0835F-1BF5-4AD3-99F5-8A7C1C4EEAB1}"/>
              </a:ext>
            </a:extLst>
          </p:cNvPr>
          <p:cNvSpPr>
            <a:spLocks noGrp="1"/>
          </p:cNvSpPr>
          <p:nvPr>
            <p:ph type="title"/>
          </p:nvPr>
        </p:nvSpPr>
        <p:spPr>
          <a:xfrm>
            <a:off x="457200" y="76201"/>
            <a:ext cx="8229600" cy="868363"/>
          </a:xfrm>
        </p:spPr>
        <p:txBody>
          <a:bodyPr>
            <a:normAutofit/>
          </a:bodyPr>
          <a:lstStyle/>
          <a:p>
            <a:r>
              <a:rPr lang="en-US" sz="4000" b="1" u="sng" dirty="0">
                <a:latin typeface="Arial" panose="020B0604020202020204" pitchFamily="34" charset="0"/>
                <a:cs typeface="Arial" panose="020B0604020202020204" pitchFamily="34" charset="0"/>
              </a:rPr>
              <a:t>Political</a:t>
            </a:r>
          </a:p>
        </p:txBody>
      </p:sp>
      <p:sp>
        <p:nvSpPr>
          <p:cNvPr id="3" name="Content Placeholder 2">
            <a:extLst>
              <a:ext uri="{FF2B5EF4-FFF2-40B4-BE49-F238E27FC236}">
                <a16:creationId xmlns:a16="http://schemas.microsoft.com/office/drawing/2014/main" id="{C7BB29EA-140C-4AF7-9EE4-D9354DEA9968}"/>
              </a:ext>
            </a:extLst>
          </p:cNvPr>
          <p:cNvSpPr>
            <a:spLocks noGrp="1"/>
          </p:cNvSpPr>
          <p:nvPr>
            <p:ph idx="1"/>
          </p:nvPr>
        </p:nvSpPr>
        <p:spPr>
          <a:xfrm>
            <a:off x="457200" y="1066800"/>
            <a:ext cx="8229600" cy="5410200"/>
          </a:xfrm>
        </p:spPr>
        <p:txBody>
          <a:bodyPr>
            <a:noAutofit/>
          </a:bodyPr>
          <a:lstStyle/>
          <a:p>
            <a:pPr marL="0" indent="0">
              <a:buNone/>
            </a:pPr>
            <a:r>
              <a:rPr lang="en-US" sz="2400" b="1" dirty="0">
                <a:latin typeface="Arial" panose="020B0604020202020204" pitchFamily="34" charset="0"/>
                <a:cs typeface="Arial" panose="020B0604020202020204" pitchFamily="34" charset="0"/>
              </a:rPr>
              <a:t>Legislative Wins - NYS</a:t>
            </a:r>
          </a:p>
          <a:p>
            <a:pPr marL="0" indent="0">
              <a:buNone/>
            </a:pPr>
            <a:endParaRPr lang="en-US" sz="1200" b="1" u="sng"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“Roadway Excavation Quality Assurance Act”</a:t>
            </a:r>
          </a:p>
          <a:p>
            <a:pPr marL="0" indent="0">
              <a:buNone/>
            </a:pPr>
            <a:endParaRPr lang="en-US" sz="1200" b="1" u="sng"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 Requires Prevailing Wages when a permit is issued to cut or open a Public Street.</a:t>
            </a:r>
          </a:p>
          <a:p>
            <a:endParaRPr lang="en-US" sz="1000"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Wage Theft Bill</a:t>
            </a:r>
          </a:p>
          <a:p>
            <a:pPr marL="0" indent="0">
              <a:buNone/>
            </a:pPr>
            <a:endParaRPr lang="en-US" sz="1200" b="1" u="sng"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 Elevates the crime of wage theft to a felony.  Wages are now considered property under the penal law &amp; 	  now a larceny.</a:t>
            </a:r>
          </a:p>
          <a:p>
            <a:pPr marL="0" indent="0">
              <a:buNone/>
            </a:pPr>
            <a:endParaRPr lang="en-US" sz="1200"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Prevailing Wage Attachments</a:t>
            </a:r>
          </a:p>
          <a:p>
            <a:pPr marL="0" indent="0">
              <a:buNone/>
            </a:pPr>
            <a:endParaRPr lang="en-US" sz="1200" dirty="0">
              <a:latin typeface="Arial" panose="020B0604020202020204" pitchFamily="34" charset="0"/>
              <a:cs typeface="Arial" panose="020B0604020202020204" pitchFamily="34" charset="0"/>
            </a:endParaRPr>
          </a:p>
          <a:p>
            <a:pPr marL="0" indent="0">
              <a:buNone/>
            </a:pPr>
            <a:r>
              <a:rPr lang="en-US" sz="1200" b="1" u="sng" dirty="0">
                <a:latin typeface="Arial" panose="020B0604020202020204" pitchFamily="34" charset="0"/>
                <a:cs typeface="Arial" panose="020B0604020202020204" pitchFamily="34" charset="0"/>
              </a:rPr>
              <a:t>2024 Legislative Wins Locally</a:t>
            </a:r>
          </a:p>
          <a:p>
            <a:r>
              <a:rPr lang="en-US" sz="1200" dirty="0">
                <a:latin typeface="Arial" panose="020B0604020202020204" pitchFamily="34" charset="0"/>
                <a:cs typeface="Arial" panose="020B0604020202020204" pitchFamily="34" charset="0"/>
              </a:rPr>
              <a:t>City of Newburgh IDA</a:t>
            </a:r>
          </a:p>
          <a:p>
            <a:r>
              <a:rPr lang="en-US" sz="1200" dirty="0">
                <a:latin typeface="Arial" panose="020B0604020202020204" pitchFamily="34" charset="0"/>
                <a:cs typeface="Arial" panose="020B0604020202020204" pitchFamily="34" charset="0"/>
              </a:rPr>
              <a:t>Ulster County Revised Apprenticeship Language</a:t>
            </a:r>
          </a:p>
          <a:p>
            <a:r>
              <a:rPr lang="en-US" sz="1200" dirty="0">
                <a:latin typeface="Arial" panose="020B0604020202020204" pitchFamily="34" charset="0"/>
                <a:cs typeface="Arial" panose="020B0604020202020204" pitchFamily="34" charset="0"/>
              </a:rPr>
              <a:t>PLA’s</a:t>
            </a:r>
          </a:p>
          <a:p>
            <a:pPr marL="0" indent="0">
              <a:buNone/>
            </a:pPr>
            <a:r>
              <a:rPr lang="en-US" sz="1200" dirty="0">
                <a:latin typeface="Arial" panose="020B0604020202020204" pitchFamily="34" charset="0"/>
                <a:cs typeface="Arial" panose="020B0604020202020204" pitchFamily="34" charset="0"/>
              </a:rPr>
              <a:t>O&amp;W Station – City of Middletown Mayor Joe Distefano</a:t>
            </a:r>
          </a:p>
          <a:p>
            <a:pPr marL="0" indent="0">
              <a:buNone/>
            </a:pPr>
            <a:r>
              <a:rPr lang="en-US" sz="1200" dirty="0">
                <a:latin typeface="Arial" panose="020B0604020202020204" pitchFamily="34" charset="0"/>
                <a:cs typeface="Arial" panose="020B0604020202020204" pitchFamily="34" charset="0"/>
              </a:rPr>
              <a:t>Caesar Lane WWTP</a:t>
            </a:r>
          </a:p>
          <a:p>
            <a:pPr marL="0" indent="0">
              <a:buNone/>
            </a:pPr>
            <a:r>
              <a:rPr lang="en-US" sz="1200" dirty="0">
                <a:latin typeface="Arial" panose="020B0604020202020204" pitchFamily="34" charset="0"/>
                <a:cs typeface="Arial" panose="020B0604020202020204" pitchFamily="34" charset="0"/>
              </a:rPr>
              <a:t>Several NYSDOT Projects – Rt. 17 Exit 112. Rt. 17A/94	Rt. 17 Sullivan Co. to Rt. 302</a:t>
            </a:r>
          </a:p>
          <a:p>
            <a:pPr marL="0" indent="0">
              <a:buNone/>
            </a:pPr>
            <a:r>
              <a:rPr lang="en-US" sz="1200" dirty="0">
                <a:latin typeface="Arial" panose="020B0604020202020204" pitchFamily="34" charset="0"/>
                <a:cs typeface="Arial" panose="020B0604020202020204" pitchFamily="34" charset="0"/>
              </a:rPr>
              <a:t>NYCDEP Upstate Roadways – Century Plan</a:t>
            </a:r>
          </a:p>
          <a:p>
            <a:pPr marL="0" indent="0">
              <a:buNone/>
            </a:pPr>
            <a:r>
              <a:rPr lang="en-US" sz="1200" dirty="0">
                <a:latin typeface="Arial" panose="020B0604020202020204" pitchFamily="34" charset="0"/>
                <a:cs typeface="Arial" panose="020B0604020202020204" pitchFamily="34" charset="0"/>
              </a:rPr>
              <a:t>Newburgh Rec Center</a:t>
            </a:r>
          </a:p>
          <a:p>
            <a:pPr marL="0" indent="0">
              <a:buNone/>
            </a:pPr>
            <a:r>
              <a:rPr lang="en-US" sz="1200" dirty="0">
                <a:latin typeface="Arial" panose="020B0604020202020204" pitchFamily="34" charset="0"/>
                <a:cs typeface="Arial" panose="020B0604020202020204" pitchFamily="34" charset="0"/>
              </a:rPr>
              <a:t>Minisink Schools Apprenticeship Language</a:t>
            </a: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200" dirty="0">
              <a:latin typeface="Arial" panose="020B0604020202020204" pitchFamily="34" charset="0"/>
              <a:cs typeface="Arial" panose="020B0604020202020204" pitchFamily="34" charset="0"/>
            </a:endParaRPr>
          </a:p>
          <a:p>
            <a:pPr marL="0" indent="0">
              <a:buNone/>
            </a:pPr>
            <a:endParaRPr lang="en-US" sz="1000" dirty="0">
              <a:latin typeface="Arial" panose="020B0604020202020204" pitchFamily="34" charset="0"/>
              <a:cs typeface="Arial" panose="020B0604020202020204" pitchFamily="34" charset="0"/>
            </a:endParaRPr>
          </a:p>
          <a:p>
            <a:pPr marL="0" indent="0">
              <a:buNone/>
            </a:pPr>
            <a:r>
              <a:rPr lang="en-US" sz="1000" dirty="0">
                <a:latin typeface="Arial" panose="020B0604020202020204" pitchFamily="34" charset="0"/>
                <a:cs typeface="Arial" panose="020B0604020202020204" pitchFamily="34" charset="0"/>
              </a:rPr>
              <a:t>				</a:t>
            </a:r>
          </a:p>
          <a:p>
            <a:pPr marL="0" indent="0">
              <a:buNone/>
            </a:pPr>
            <a:r>
              <a:rPr lang="en-US" sz="1000" dirty="0">
                <a:latin typeface="Arial" panose="020B0604020202020204" pitchFamily="34" charset="0"/>
                <a:cs typeface="Arial" panose="020B0604020202020204" pitchFamily="34" charset="0"/>
              </a:rPr>
              <a:t>							</a:t>
            </a:r>
          </a:p>
          <a:p>
            <a:pPr marL="0" indent="0">
              <a:buNone/>
            </a:pPr>
            <a:r>
              <a:rPr lang="en-US" sz="1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500739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B432-BB69-04E7-7CD7-B2A7BEC6369D}"/>
              </a:ext>
            </a:extLst>
          </p:cNvPr>
          <p:cNvSpPr>
            <a:spLocks noGrp="1"/>
          </p:cNvSpPr>
          <p:nvPr>
            <p:ph type="title"/>
          </p:nvPr>
        </p:nvSpPr>
        <p:spPr/>
        <p:txBody>
          <a:bodyPr>
            <a:normAutofit/>
          </a:bodyPr>
          <a:lstStyle/>
          <a:p>
            <a:r>
              <a:rPr lang="en-US" sz="3000" b="1" dirty="0">
                <a:latin typeface="Arial" panose="020B0604020202020204" pitchFamily="34" charset="0"/>
                <a:cs typeface="Arial" panose="020B0604020202020204" pitchFamily="34" charset="0"/>
              </a:rPr>
              <a:t>Ulster County Apprenticeship Results 2024</a:t>
            </a:r>
          </a:p>
        </p:txBody>
      </p:sp>
      <p:sp>
        <p:nvSpPr>
          <p:cNvPr id="3" name="Content Placeholder 2">
            <a:extLst>
              <a:ext uri="{FF2B5EF4-FFF2-40B4-BE49-F238E27FC236}">
                <a16:creationId xmlns:a16="http://schemas.microsoft.com/office/drawing/2014/main" id="{79F293C2-F233-4D04-8256-01578CD0F062}"/>
              </a:ext>
            </a:extLst>
          </p:cNvPr>
          <p:cNvSpPr>
            <a:spLocks noGrp="1"/>
          </p:cNvSpPr>
          <p:nvPr>
            <p:ph idx="1"/>
          </p:nvPr>
        </p:nvSpPr>
        <p:spPr>
          <a:xfrm>
            <a:off x="457200" y="1295400"/>
            <a:ext cx="8229600" cy="5287962"/>
          </a:xfrm>
        </p:spPr>
        <p:txBody>
          <a:bodyPr>
            <a:normAutofit/>
          </a:bodyPr>
          <a:lstStyle/>
          <a:p>
            <a:pPr marL="0" indent="0">
              <a:buNone/>
            </a:pPr>
            <a:r>
              <a:rPr lang="en-US" sz="1400" dirty="0">
                <a:latin typeface="Arial" panose="020B0604020202020204" pitchFamily="34" charset="0"/>
                <a:cs typeface="Arial" panose="020B0604020202020204" pitchFamily="34" charset="0"/>
              </a:rPr>
              <a:t>6 Projects went to Union Contractors as a result:</a:t>
            </a:r>
            <a:r>
              <a:rPr lang="en-US" sz="1000" dirty="0">
                <a:latin typeface="Arial" panose="020B0604020202020204" pitchFamily="34" charset="0"/>
                <a:cs typeface="Arial" panose="020B0604020202020204" pitchFamily="34" charset="0"/>
              </a:rPr>
              <a:t>		</a:t>
            </a:r>
          </a:p>
          <a:p>
            <a:r>
              <a:rPr lang="en-US" sz="1400" dirty="0">
                <a:latin typeface="Arial" panose="020B0604020202020204" pitchFamily="34" charset="0"/>
                <a:cs typeface="Arial" panose="020B0604020202020204" pitchFamily="34" charset="0"/>
              </a:rPr>
              <a:t>Callanan</a:t>
            </a:r>
          </a:p>
          <a:p>
            <a:r>
              <a:rPr lang="en-US" sz="1400" dirty="0">
                <a:latin typeface="Arial" panose="020B0604020202020204" pitchFamily="34" charset="0"/>
                <a:cs typeface="Arial" panose="020B0604020202020204" pitchFamily="34" charset="0"/>
              </a:rPr>
              <a:t>Sullivan County Paving</a:t>
            </a:r>
          </a:p>
          <a:p>
            <a:r>
              <a:rPr lang="en-US" sz="1400" dirty="0">
                <a:latin typeface="Arial" panose="020B0604020202020204" pitchFamily="34" charset="0"/>
                <a:cs typeface="Arial" panose="020B0604020202020204" pitchFamily="34" charset="0"/>
              </a:rPr>
              <a:t>Hudson Valley Bridge </a:t>
            </a:r>
          </a:p>
          <a:p>
            <a:r>
              <a:rPr lang="en-US" sz="1400" dirty="0">
                <a:latin typeface="Arial" panose="020B0604020202020204" pitchFamily="34" charset="0"/>
                <a:cs typeface="Arial" panose="020B0604020202020204" pitchFamily="34" charset="0"/>
              </a:rPr>
              <a:t>Harris &amp; Burrowes</a:t>
            </a:r>
          </a:p>
          <a:p>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Eliminated –  non-Union Contractors who where Low Bidders</a:t>
            </a:r>
          </a:p>
          <a:p>
            <a:r>
              <a:rPr lang="en-US" sz="1400" dirty="0">
                <a:latin typeface="Arial" panose="020B0604020202020204" pitchFamily="34" charset="0"/>
                <a:cs typeface="Arial" panose="020B0604020202020204" pitchFamily="34" charset="0"/>
              </a:rPr>
              <a:t>Catalyst</a:t>
            </a:r>
          </a:p>
          <a:p>
            <a:r>
              <a:rPr lang="en-US" sz="1400" dirty="0">
                <a:latin typeface="Arial" panose="020B0604020202020204" pitchFamily="34" charset="0"/>
                <a:cs typeface="Arial" panose="020B0604020202020204" pitchFamily="34" charset="0"/>
              </a:rPr>
              <a:t>Peckham</a:t>
            </a:r>
          </a:p>
          <a:p>
            <a:r>
              <a:rPr lang="en-US" sz="1400" dirty="0">
                <a:latin typeface="Arial" panose="020B0604020202020204" pitchFamily="34" charset="0"/>
                <a:cs typeface="Arial" panose="020B0604020202020204" pitchFamily="34" charset="0"/>
              </a:rPr>
              <a:t>Colarusso</a:t>
            </a:r>
          </a:p>
          <a:p>
            <a:r>
              <a:rPr lang="en-US" sz="1400" dirty="0">
                <a:latin typeface="Arial" panose="020B0604020202020204" pitchFamily="34" charset="0"/>
                <a:cs typeface="Arial" panose="020B0604020202020204" pitchFamily="34" charset="0"/>
              </a:rPr>
              <a:t>ING</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Green Meadows</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In 2025, we already have a $1.8 Million Dollar Bridge Project that was awarded to a Union contractor as a result of this language.</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Notes:  ABC, Merritt Alliance, Empire Study</a:t>
            </a:r>
          </a:p>
          <a:p>
            <a:pPr marL="0" indent="0">
              <a:buNone/>
            </a:pPr>
            <a:r>
              <a:rPr lang="en-US" sz="1400" dirty="0">
                <a:latin typeface="Arial" panose="020B0604020202020204" pitchFamily="34" charset="0"/>
                <a:cs typeface="Arial" panose="020B0604020202020204" pitchFamily="34" charset="0"/>
              </a:rPr>
              <a:t>            Introduced in Sullivan County</a:t>
            </a:r>
          </a:p>
          <a:p>
            <a:pPr marL="0" indent="0">
              <a:buNone/>
            </a:pPr>
            <a:r>
              <a:rPr lang="en-US" sz="1400" dirty="0">
                <a:latin typeface="Arial" panose="020B0604020202020204" pitchFamily="34" charset="0"/>
                <a:cs typeface="Arial" panose="020B0604020202020204" pitchFamily="34" charset="0"/>
              </a:rPr>
              <a:t>            Orange County</a:t>
            </a:r>
          </a:p>
          <a:p>
            <a:pPr marL="0" indent="0">
              <a:buNone/>
            </a:pPr>
            <a:r>
              <a:rPr lang="en-US" sz="1400" dirty="0">
                <a:latin typeface="Arial" panose="020B0604020202020204" pitchFamily="34" charset="0"/>
                <a:cs typeface="Arial" panose="020B0604020202020204" pitchFamily="34" charset="0"/>
              </a:rPr>
              <a:t>            List off entities that have Apprenticeship Language</a:t>
            </a:r>
          </a:p>
        </p:txBody>
      </p:sp>
    </p:spTree>
    <p:extLst>
      <p:ext uri="{BB962C8B-B14F-4D97-AF65-F5344CB8AC3E}">
        <p14:creationId xmlns:p14="http://schemas.microsoft.com/office/powerpoint/2010/main" val="90308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C7BC4-49F0-3494-98BC-21E3BC638823}"/>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Apprenticeship Language</a:t>
            </a:r>
          </a:p>
        </p:txBody>
      </p:sp>
      <p:sp>
        <p:nvSpPr>
          <p:cNvPr id="3" name="TextBox 2">
            <a:extLst>
              <a:ext uri="{FF2B5EF4-FFF2-40B4-BE49-F238E27FC236}">
                <a16:creationId xmlns:a16="http://schemas.microsoft.com/office/drawing/2014/main" id="{9A78D1CE-BDC3-8831-485B-D395EB7A209A}"/>
              </a:ext>
            </a:extLst>
          </p:cNvPr>
          <p:cNvSpPr txBox="1"/>
          <p:nvPr/>
        </p:nvSpPr>
        <p:spPr>
          <a:xfrm>
            <a:off x="609600" y="1600200"/>
            <a:ext cx="8077200" cy="4739759"/>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Orange County - </a:t>
            </a:r>
            <a:r>
              <a:rPr lang="en-US" dirty="0">
                <a:solidFill>
                  <a:srgbClr val="FF0000"/>
                </a:solidFill>
                <a:latin typeface="Arial" panose="020B0604020202020204" pitchFamily="34" charset="0"/>
                <a:cs typeface="Arial" panose="020B0604020202020204" pitchFamily="34" charset="0"/>
              </a:rPr>
              <a:t>Pending</a:t>
            </a:r>
          </a:p>
          <a:p>
            <a:r>
              <a:rPr lang="en-US" dirty="0">
                <a:latin typeface="Arial" panose="020B0604020202020204" pitchFamily="34" charset="0"/>
                <a:cs typeface="Arial" panose="020B0604020202020204" pitchFamily="34" charset="0"/>
              </a:rPr>
              <a:t>Ulster County</a:t>
            </a:r>
          </a:p>
          <a:p>
            <a:r>
              <a:rPr lang="en-US" dirty="0">
                <a:latin typeface="Arial" panose="020B0604020202020204" pitchFamily="34" charset="0"/>
                <a:cs typeface="Arial" panose="020B0604020202020204" pitchFamily="34" charset="0"/>
              </a:rPr>
              <a:t>Dutchess County</a:t>
            </a:r>
          </a:p>
          <a:p>
            <a:r>
              <a:rPr lang="en-US" dirty="0">
                <a:latin typeface="Arial" panose="020B0604020202020204" pitchFamily="34" charset="0"/>
                <a:cs typeface="Arial" panose="020B0604020202020204" pitchFamily="34" charset="0"/>
              </a:rPr>
              <a:t>City of Kingston</a:t>
            </a:r>
          </a:p>
          <a:p>
            <a:r>
              <a:rPr lang="en-US" dirty="0">
                <a:latin typeface="Arial" panose="020B0604020202020204" pitchFamily="34" charset="0"/>
                <a:cs typeface="Arial" panose="020B0604020202020204" pitchFamily="34" charset="0"/>
              </a:rPr>
              <a:t>City of Newburgh</a:t>
            </a:r>
          </a:p>
          <a:p>
            <a:r>
              <a:rPr lang="en-US" dirty="0">
                <a:latin typeface="Arial" panose="020B0604020202020204" pitchFamily="34" charset="0"/>
                <a:cs typeface="Arial" panose="020B0604020202020204" pitchFamily="34" charset="0"/>
              </a:rPr>
              <a:t>City of Poughkeepsie</a:t>
            </a:r>
          </a:p>
          <a:p>
            <a:r>
              <a:rPr lang="en-US" dirty="0">
                <a:latin typeface="Arial" panose="020B0604020202020204" pitchFamily="34" charset="0"/>
                <a:cs typeface="Arial" panose="020B0604020202020204" pitchFamily="34" charset="0"/>
              </a:rPr>
              <a:t>Town of Fishkill</a:t>
            </a:r>
          </a:p>
          <a:p>
            <a:r>
              <a:rPr lang="en-US" dirty="0">
                <a:latin typeface="Arial" panose="020B0604020202020204" pitchFamily="34" charset="0"/>
                <a:cs typeface="Arial" panose="020B0604020202020204" pitchFamily="34" charset="0"/>
              </a:rPr>
              <a:t>Town of Newburgh</a:t>
            </a:r>
          </a:p>
          <a:p>
            <a:r>
              <a:rPr lang="en-US" dirty="0">
                <a:latin typeface="Arial" panose="020B0604020202020204" pitchFamily="34" charset="0"/>
                <a:cs typeface="Arial" panose="020B0604020202020204" pitchFamily="34" charset="0"/>
              </a:rPr>
              <a:t>Town of Marlboro</a:t>
            </a:r>
          </a:p>
          <a:p>
            <a:r>
              <a:rPr lang="en-US" dirty="0">
                <a:latin typeface="Arial" panose="020B0604020202020204" pitchFamily="34" charset="0"/>
                <a:cs typeface="Arial" panose="020B0604020202020204" pitchFamily="34" charset="0"/>
              </a:rPr>
              <a:t>Village of Monticello</a:t>
            </a:r>
          </a:p>
          <a:p>
            <a:r>
              <a:rPr lang="en-US" dirty="0">
                <a:latin typeface="Arial" panose="020B0604020202020204" pitchFamily="34" charset="0"/>
                <a:cs typeface="Arial" panose="020B0604020202020204" pitchFamily="34" charset="0"/>
              </a:rPr>
              <a:t>Marlboro CSD</a:t>
            </a:r>
          </a:p>
          <a:p>
            <a:r>
              <a:rPr lang="en-US" dirty="0">
                <a:latin typeface="Arial" panose="020B0604020202020204" pitchFamily="34" charset="0"/>
                <a:cs typeface="Arial" panose="020B0604020202020204" pitchFamily="34" charset="0"/>
              </a:rPr>
              <a:t>Minisink Valley CSD</a:t>
            </a:r>
          </a:p>
          <a:p>
            <a:r>
              <a:rPr lang="en-US" dirty="0">
                <a:latin typeface="Arial" panose="020B0604020202020204" pitchFamily="34" charset="0"/>
                <a:cs typeface="Arial" panose="020B0604020202020204" pitchFamily="34" charset="0"/>
              </a:rPr>
              <a:t>Valley Central School District</a:t>
            </a:r>
          </a:p>
          <a:p>
            <a:r>
              <a:rPr lang="en-US" dirty="0">
                <a:latin typeface="Arial" panose="020B0604020202020204" pitchFamily="34" charset="0"/>
                <a:cs typeface="Arial" panose="020B0604020202020204" pitchFamily="34" charset="0"/>
              </a:rPr>
              <a:t>Town of Fallsburg</a:t>
            </a:r>
          </a:p>
          <a:p>
            <a:r>
              <a:rPr lang="en-US" dirty="0">
                <a:latin typeface="Arial" panose="020B0604020202020204" pitchFamily="34" charset="0"/>
                <a:cs typeface="Arial" panose="020B0604020202020204" pitchFamily="34" charset="0"/>
              </a:rPr>
              <a:t>Ellenville CSD - </a:t>
            </a:r>
            <a:r>
              <a:rPr lang="en-US" dirty="0">
                <a:solidFill>
                  <a:srgbClr val="FF0000"/>
                </a:solidFill>
                <a:latin typeface="Arial" panose="020B0604020202020204" pitchFamily="34" charset="0"/>
                <a:cs typeface="Arial" panose="020B0604020202020204" pitchFamily="34" charset="0"/>
              </a:rPr>
              <a:t>Pending</a:t>
            </a:r>
          </a:p>
          <a:p>
            <a:endParaRPr lang="en-US"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5246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3989</TotalTime>
  <Words>2366</Words>
  <Application>Microsoft Office PowerPoint</Application>
  <PresentationFormat>On-screen Show (4:3)</PresentationFormat>
  <Paragraphs>403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Office Theme</vt:lpstr>
      <vt:lpstr>Hudson Valley Building &amp; Construction Trades Council</vt:lpstr>
      <vt:lpstr> </vt:lpstr>
      <vt:lpstr>Our Strategy     </vt:lpstr>
      <vt:lpstr>PowerPoint Presentation</vt:lpstr>
      <vt:lpstr>Boards</vt:lpstr>
      <vt:lpstr>Orange County Partnership</vt:lpstr>
      <vt:lpstr>Political</vt:lpstr>
      <vt:lpstr>Ulster County Apprenticeship Results 2024</vt:lpstr>
      <vt:lpstr>Apprenticeship Language</vt:lpstr>
      <vt:lpstr> Jen Metzger        Ulster County Exec.  Steve Neuhaus  Orange County Exec.  Sue Serino  Dutchess County Exec. – 1st Term  Josh Potosek     Sullivan County Manager </vt:lpstr>
      <vt:lpstr>POLICY ACHIEVEMNETS</vt:lpstr>
      <vt:lpstr>BUDGET PROGRESS</vt:lpstr>
      <vt:lpstr>LOOKING AHEAD</vt:lpstr>
      <vt:lpstr>PowerPoint Presentation</vt:lpstr>
      <vt:lpstr>PROJECTS</vt:lpstr>
      <vt:lpstr>PowerPoint Presentation</vt:lpstr>
      <vt:lpstr>PowerPoint Presentation</vt:lpstr>
      <vt:lpstr>PowerPoint Presentation</vt:lpstr>
      <vt:lpstr>PowerPoint Presentation</vt:lpstr>
      <vt:lpstr>PowerPoint Presentation</vt:lpstr>
      <vt:lpstr>Laborers’ International Union of North America Local No. 17 Laborers-Employers Cooperation &amp; Education Trust</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NYS Prop # 1</dc:title>
  <dc:creator>Chris Cerone</dc:creator>
  <cp:lastModifiedBy>Chris Cerone</cp:lastModifiedBy>
  <cp:revision>312</cp:revision>
  <cp:lastPrinted>2025-02-14T12:31:16Z</cp:lastPrinted>
  <dcterms:created xsi:type="dcterms:W3CDTF">2018-02-22T14:04:54Z</dcterms:created>
  <dcterms:modified xsi:type="dcterms:W3CDTF">2025-02-14T12:32:05Z</dcterms:modified>
</cp:coreProperties>
</file>